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2.jpg" ContentType="image/jp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9" r:id="rId4"/>
    <p:sldId id="266" r:id="rId5"/>
    <p:sldId id="268" r:id="rId6"/>
    <p:sldId id="271" r:id="rId7"/>
    <p:sldId id="263" r:id="rId8"/>
    <p:sldId id="272" r:id="rId9"/>
    <p:sldId id="262" r:id="rId10"/>
    <p:sldId id="264" r:id="rId11"/>
    <p:sldId id="270" r:id="rId12"/>
    <p:sldId id="265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Alpha" id="{5B77C2EB-B9E1-4787-A639-7DAA5672FD82}">
          <p14:sldIdLst>
            <p14:sldId id="256"/>
          </p14:sldIdLst>
        </p14:section>
        <p14:section name="def main():" id="{1384701E-1AB4-45A1-A876-AB5277D27F0D}">
          <p14:sldIdLst>
            <p14:sldId id="257"/>
            <p14:sldId id="269"/>
            <p14:sldId id="266"/>
            <p14:sldId id="268"/>
            <p14:sldId id="271"/>
          </p14:sldIdLst>
        </p14:section>
        <p14:section name="if __name__ == &quot;__main__&quot;:" id="{D4A4D323-2D92-4583-AF2E-FBD9CE8FCDEA}">
          <p14:sldIdLst>
            <p14:sldId id="263"/>
            <p14:sldId id="272"/>
          </p14:sldIdLst>
        </p14:section>
        <p14:section name="The Omega" id="{FCE656FA-C0E7-4167-AC7A-BCE5DE7559D5}">
          <p14:sldIdLst>
            <p14:sldId id="262"/>
          </p14:sldIdLst>
        </p14:section>
        <p14:section name="Supplementary Material" id="{5EB20F37-8C2C-450E-8C7A-EA3E62745257}">
          <p14:sldIdLst>
            <p14:sldId id="264"/>
            <p14:sldId id="270"/>
          </p14:sldIdLst>
        </p14:section>
        <p14:section name="Abort" id="{6AB2FE5B-E6F8-43AB-BF46-285D93605A9C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FFFF"/>
    <a:srgbClr val="385723"/>
    <a:srgbClr val="2CA02C"/>
    <a:srgbClr val="1F77B4"/>
    <a:srgbClr val="FF7F00"/>
    <a:srgbClr val="4DAF4A"/>
    <a:srgbClr val="377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7" autoAdjust="0"/>
    <p:restoredTop sz="96533" autoAdjust="0"/>
  </p:normalViewPr>
  <p:slideViewPr>
    <p:cSldViewPr snapToGrid="0" showGuides="1">
      <p:cViewPr varScale="1">
        <p:scale>
          <a:sx n="114" d="100"/>
          <a:sy n="114" d="100"/>
        </p:scale>
        <p:origin x="701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06EC7A-E60D-14F8-306F-373DD57EA9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8D85A8-9D97-0DC6-F63F-3A2812554F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A20FA-6670-4C46-96B7-FC30DEB90749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D38AD6-4F96-1ECC-16A7-7534529A4A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1A279C-EA41-6873-23FC-38C71A0404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10446-7506-4667-9D2E-4B26508780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2046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D928F-3BB4-4E7C-949D-66E777939F52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C1A48-668A-48A9-B90A-E02750E00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21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我觉得可以把</a:t>
            </a:r>
            <a:r>
              <a:rPr lang="en-US" altLang="zh-CN" dirty="0"/>
              <a:t>DDIM</a:t>
            </a:r>
            <a:r>
              <a:rPr lang="zh-CN" altLang="en-US" dirty="0"/>
              <a:t>称为一种新的采样方式，基于</a:t>
            </a:r>
            <a:r>
              <a:rPr lang="en-US" altLang="zh-CN" dirty="0"/>
              <a:t>DDPM</a:t>
            </a:r>
            <a:r>
              <a:rPr lang="zh-CN" altLang="en-US" dirty="0"/>
              <a:t>的一种采样方法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85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加快采样步骤，减少</a:t>
            </a:r>
            <a:r>
              <a:rPr lang="en-US" altLang="zh-CN" dirty="0"/>
              <a:t>T</a:t>
            </a:r>
            <a:r>
              <a:rPr lang="zh-CN" altLang="en-US" dirty="0"/>
              <a:t>是不可能的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398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948A4-A2D0-0183-D3E7-D80BEFFE3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F5C060-6803-1083-E60A-EB489F8CA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39D75-0E88-ACCC-EC3D-548F19D05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DENOISING DIFFUSION IMPLICIT MODELS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A4B7F7-1EDF-82B6-B713-9BF0EFC7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Jiaming Song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BA281E-7DF2-500B-6415-0F498650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88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D2A59-69CF-9327-F5FA-BBCF075A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C49A03-1BF9-6094-45AA-C6DCB686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E68EB3-F43D-2E42-E17F-A840FD458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31B852-29C6-2DD2-70BF-AB7A1AEA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DENOISING DIFFUSION IMPLICIT MODELS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4C6FA0-6526-E0CB-FFE5-33EBDD20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Jiaming Song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372BA6-076B-C8E8-41F5-74ACFE3CD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69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287A6-0F25-5A75-1D91-8E1BC46A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D8064D-39C6-9A6A-78DF-2C551CF8E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1F8085-2BA6-783C-3B19-115CAB70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DENOISING DIFFUSION IMPLICIT MODELS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3DB153-76B5-1AD7-80C6-CB5F0911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Jiaming Song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ED343-F408-563F-C151-8C9751EC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515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8A0883-DB77-A805-915E-BAF156645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337BBD-A07E-CC79-A32F-31850272A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790DD2-6BD8-916C-0FC4-FAE8454C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DENOISING DIFFUSION IMPLICIT MODELS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8FDF48-9F23-9371-0936-202DB72A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Jiaming Song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13325A-59F0-B0A2-601D-B3A6E906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24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48FBA6-E7A0-5ED9-F062-A257AEC43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DENOISING DIFFUSION IMPLICIT MODELS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5E0318-872E-76A4-E318-54EB5BA6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Jiaming Song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6C5A1A-7466-9637-E41E-C1E7DF87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784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594FD-55EB-46A7-4D9C-B1A45817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9FC-6C7D-1235-BDE3-ECFAE85D9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5D1E9-00DC-33CC-FBA0-7D7BC20D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DENOISING DIFFUSION IMPLICIT MODELS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D0B8F-2896-54D1-7DC4-61630250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Jiaming Song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873C18-0488-71B8-B879-9EA0DE58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095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6EB80-627F-1154-20CB-CE89C3B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29B8D5-4C4D-CF70-F198-914F96FBA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37EDE4-9997-35C2-8A66-9097D15A6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73E70D-D271-C265-4D7A-CA3F1001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DENOISING DIFFUSION IMPLICIT MODELS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EF4229-04B4-4962-CBF5-338A11486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Jiaming Song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9A42ED-8448-2412-3C7B-2FE28289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87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11812-24F7-65B6-A674-7AF1039C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39C1A2-3886-ACCE-F311-0C1C9C788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151239-4798-E962-2B70-89D9768D1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E1AD3A-A126-4C49-FDCA-690DA19F7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CDE7B7A-B5E3-7811-62B2-FAF2E49B9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09AC8D-4001-AAB5-AA48-5F0E24CCB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DENOISING DIFFUSION IMPLICIT MODELS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8D4D58-688E-8D45-DAC1-01571582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Jiaming Song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818244-0C06-C4F1-4C92-A3603B4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915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6A604-15C0-D6A0-DD5D-1753165E3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67" y="365125"/>
            <a:ext cx="10515600" cy="631777"/>
          </a:xfrm>
          <a:prstGeom prst="rect">
            <a:avLst/>
          </a:prstGeom>
        </p:spPr>
        <p:txBody>
          <a:bodyPr/>
          <a:lstStyle>
            <a:lvl1pPr>
              <a:defRPr b="0" baseline="0">
                <a:latin typeface="Calibri" panose="020F0502020204030204" pitchFamily="34" charset="0"/>
                <a:ea typeface="苹方-简 中黑体" panose="020B06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1A9A1B-A6C2-7DCE-E538-9EC5D8DC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DENOISING DIFFUSION IMPLICIT MODELS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51BE22-DE39-D7A3-8D7B-A908AA4C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Jiaming Song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7EC9C-6EBC-F4A0-0C38-F63A3903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16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BDC62B-B12D-81ED-AB7C-68003EAE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DENOISING DIFFUSION IMPLICIT MODELS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8982B3-BDB1-8FF8-1FFE-CF827ADC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Jiaming Song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B8480E-619E-3D1C-B6F7-F31AE765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136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E6C12-DD96-4A94-E538-033ACB12D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9278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22B7A8-49C1-5645-942D-04A032965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DENOISING DIFFUSION IMPLICIT MODELS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608A09-0CF6-82AA-4D20-A37D0068D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Jiaming Song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8E4AA0-3B0D-6607-85C9-ED8B19E6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189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2ED6B-62E8-1C44-153C-2BBC7C1AE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EAAABB-8447-7575-57D0-322DB9B5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9285C3-80E5-C1BB-E0EC-44F2AE41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7B47A6-5013-93A4-28CF-A5EC74624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DENOISING DIFFUSION IMPLICIT MODELS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622D93-B491-9A21-0414-39C4CA3A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Jiaming Song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0423FB-0440-D383-E9D6-6BC40BBD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701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6D1C9A-9E2B-6B4A-F2C8-AFA1DE3C5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DENOISING DIFFUSION IMPLICIT MODELS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3AF9BA-5AEF-53E6-19EB-746B0D708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Jiaming Song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0012E-0087-1992-D7DE-D61141CD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90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slide" Target="slide5.xml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12" Type="http://schemas.openxmlformats.org/officeDocument/2006/relationships/image" Target="../media/image32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slide" Target="slide11.xml"/><Relationship Id="rId5" Type="http://schemas.openxmlformats.org/officeDocument/2006/relationships/image" Target="../media/image390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Relationship Id="rId1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.png"/><Relationship Id="rId1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12" Type="http://schemas.openxmlformats.org/officeDocument/2006/relationships/image" Target="../media/image9.png"/><Relationship Id="rId17" Type="http://schemas.openxmlformats.org/officeDocument/2006/relationships/image" Target="../media/image24.png"/><Relationship Id="rId2" Type="http://schemas.openxmlformats.org/officeDocument/2006/relationships/image" Target="../media/image20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16.png"/><Relationship Id="rId4" Type="http://schemas.openxmlformats.org/officeDocument/2006/relationships/image" Target="../media/image8.jpg"/><Relationship Id="rId9" Type="http://schemas.openxmlformats.org/officeDocument/2006/relationships/image" Target="../media/image5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slide" Target="slide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slide" Target="slide11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8.jp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11" Type="http://schemas.openxmlformats.org/officeDocument/2006/relationships/image" Target="../media/image36.png"/><Relationship Id="rId5" Type="http://schemas.openxmlformats.org/officeDocument/2006/relationships/image" Target="../media/image11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uko386" TargetMode="External"/><Relationship Id="rId2" Type="http://schemas.openxmlformats.org/officeDocument/2006/relationships/hyperlink" Target="mailto:Haruko386@outlook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>
            <a:extLst>
              <a:ext uri="{FF2B5EF4-FFF2-40B4-BE49-F238E27FC236}">
                <a16:creationId xmlns:a16="http://schemas.microsoft.com/office/drawing/2014/main" id="{41CAE699-DBC7-FC66-CFDD-877294D82C5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711" y="-380999"/>
            <a:ext cx="12205712" cy="7620426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3763DCA7-A422-41CB-93EF-A0CCF6DF5061}"/>
              </a:ext>
            </a:extLst>
          </p:cNvPr>
          <p:cNvSpPr/>
          <p:nvPr/>
        </p:nvSpPr>
        <p:spPr>
          <a:xfrm>
            <a:off x="-13712" y="-435"/>
            <a:ext cx="12205711" cy="6857573"/>
          </a:xfrm>
          <a:custGeom>
            <a:avLst/>
            <a:gdLst/>
            <a:ahLst/>
            <a:cxnLst/>
            <a:rect l="l" t="t" r="r" b="b"/>
            <a:pathLst>
              <a:path w="12176760" h="6858000">
                <a:moveTo>
                  <a:pt x="0" y="6857999"/>
                </a:moveTo>
                <a:lnTo>
                  <a:pt x="12176759" y="6858000"/>
                </a:lnTo>
                <a:lnTo>
                  <a:pt x="1217676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0000">
              <a:alpha val="2196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44834D8D-CA88-C92C-8F6B-8E15672A089D}"/>
              </a:ext>
            </a:extLst>
          </p:cNvPr>
          <p:cNvSpPr txBox="1">
            <a:spLocks/>
          </p:cNvSpPr>
          <p:nvPr/>
        </p:nvSpPr>
        <p:spPr>
          <a:xfrm>
            <a:off x="615323" y="708891"/>
            <a:ext cx="9755212" cy="2228815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sz="7200" b="1" dirty="0">
                <a:solidFill>
                  <a:srgbClr val="FFFFFF"/>
                </a:solidFill>
                <a:latin typeface="Calibri"/>
                <a:cs typeface="Calibri"/>
              </a:rPr>
              <a:t>DENOISING DIFFUSION IMPLICIT MODELS</a:t>
            </a:r>
            <a:endParaRPr lang="en-US" sz="72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706448F4-C9EC-091F-7AEE-87670750AF56}"/>
              </a:ext>
            </a:extLst>
          </p:cNvPr>
          <p:cNvSpPr txBox="1"/>
          <p:nvPr/>
        </p:nvSpPr>
        <p:spPr>
          <a:xfrm>
            <a:off x="745950" y="5847384"/>
            <a:ext cx="196995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2400" dirty="0">
                <a:solidFill>
                  <a:srgbClr val="FFFFFF"/>
                </a:solidFill>
                <a:latin typeface="Calibri"/>
                <a:cs typeface="Calibri"/>
              </a:rPr>
              <a:t>Jiaming Song</a:t>
            </a:r>
            <a:endParaRPr lang="zh-CN" altLang="en-US" sz="24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81CDE149-25CB-171A-1749-7AA21A437913}"/>
              </a:ext>
            </a:extLst>
          </p:cNvPr>
          <p:cNvSpPr txBox="1"/>
          <p:nvPr/>
        </p:nvSpPr>
        <p:spPr>
          <a:xfrm>
            <a:off x="745951" y="3428352"/>
            <a:ext cx="566229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What is the </a:t>
            </a:r>
            <a:r>
              <a:rPr lang="en-US" altLang="zh-CN" sz="2000" dirty="0">
                <a:solidFill>
                  <a:srgbClr val="FFFFFF"/>
                </a:solidFill>
                <a:latin typeface="Calibri"/>
                <a:cs typeface="Calibri"/>
              </a:rPr>
              <a:t>Variational DDIM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</a:p>
          <a:p>
            <a:pPr marL="354965" indent="-342265">
              <a:buFont typeface="Arial MT"/>
              <a:buChar char="•"/>
              <a:tabLst>
                <a:tab pos="354965" algn="l"/>
              </a:tabLst>
            </a:pP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How to </a:t>
            </a:r>
            <a:r>
              <a:rPr lang="en-US" altLang="zh-CN" sz="2000" dirty="0">
                <a:solidFill>
                  <a:srgbClr val="FFFFFF"/>
                </a:solidFill>
                <a:latin typeface="Calibri"/>
                <a:cs typeface="Calibri"/>
              </a:rPr>
              <a:t>understand DDIM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</a:p>
          <a:p>
            <a:pPr marL="354965" indent="-342265">
              <a:buFont typeface="Arial MT"/>
              <a:buChar char="•"/>
              <a:tabLst>
                <a:tab pos="354965" algn="l"/>
              </a:tabLst>
            </a:pP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How does it relate to the D</a:t>
            </a:r>
            <a:r>
              <a:rPr lang="en-US" altLang="zh-CN" sz="2000" dirty="0">
                <a:solidFill>
                  <a:srgbClr val="FFFFFF"/>
                </a:solidFill>
                <a:latin typeface="Calibri"/>
                <a:cs typeface="Calibri"/>
              </a:rPr>
              <a:t>DPM?</a:t>
            </a:r>
          </a:p>
          <a:p>
            <a:pPr marL="354965" indent="-342265">
              <a:buFont typeface="Arial MT"/>
              <a:buChar char="•"/>
              <a:tabLst>
                <a:tab pos="354965" algn="l"/>
              </a:tabLst>
            </a:pPr>
            <a:r>
              <a:rPr lang="en-US" altLang="zh-CN" sz="2000" dirty="0">
                <a:solidFill>
                  <a:srgbClr val="FFFFFF"/>
                </a:solidFill>
                <a:latin typeface="Calibri"/>
                <a:cs typeface="Calibri"/>
              </a:rPr>
              <a:t>How it accelerates the DDPM inference process</a:t>
            </a:r>
          </a:p>
        </p:txBody>
      </p:sp>
    </p:spTree>
    <p:extLst>
      <p:ext uri="{BB962C8B-B14F-4D97-AF65-F5344CB8AC3E}">
        <p14:creationId xmlns:p14="http://schemas.microsoft.com/office/powerpoint/2010/main" val="2570746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243F6C-649E-DF1A-15DD-63717559B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DENOISING DIFFUSION IMPLICIT MODELS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64C149D-88C8-B008-DAF9-2CB7C5F42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Jiaming Song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BDC337-F00D-336F-40F4-121FE0644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044648-F497-5601-A00C-B40467A64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074" y="0"/>
            <a:ext cx="7115736" cy="6356350"/>
          </a:xfrm>
          <a:prstGeom prst="rect">
            <a:avLst/>
          </a:prstGeom>
        </p:spPr>
      </p:pic>
      <p:pic>
        <p:nvPicPr>
          <p:cNvPr id="5" name="图片 4">
            <a:hlinkClick r:id="rId3" action="ppaction://hlinksldjump"/>
            <a:extLst>
              <a:ext uri="{FF2B5EF4-FFF2-40B4-BE49-F238E27FC236}">
                <a16:creationId xmlns:a16="http://schemas.microsoft.com/office/drawing/2014/main" id="{816568A3-8073-56E8-EF99-5C61508FA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2" y="11210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89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30AB8D2-9850-AC99-B2F7-5D11266F9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DENOISING DIFFUSION IMPLICIT MODELS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CC5FF11-96DE-9427-E9BA-8694EC3EA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Jiaming Song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D99639-87FE-AFB2-32E9-6EEC35D5D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A31F0BA-0A22-A795-6CE7-4162E4E7B5B0}"/>
                  </a:ext>
                </a:extLst>
              </p:cNvPr>
              <p:cNvSpPr txBox="1"/>
              <p:nvPr/>
            </p:nvSpPr>
            <p:spPr>
              <a:xfrm>
                <a:off x="3048000" y="1323142"/>
                <a:ext cx="6096000" cy="402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l-GR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A31F0BA-0A22-A795-6CE7-4162E4E7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323142"/>
                <a:ext cx="6096000" cy="402161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7B7D683-B4B8-1306-2067-AE10E7CA0599}"/>
                  </a:ext>
                </a:extLst>
              </p:cNvPr>
              <p:cNvSpPr txBox="1"/>
              <p:nvPr/>
            </p:nvSpPr>
            <p:spPr>
              <a:xfrm>
                <a:off x="2084614" y="500743"/>
                <a:ext cx="80227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/>
                  <a:t>假设</a:t>
                </a:r>
                <a:r>
                  <a:rPr lang="en-US" altLang="zh-CN" dirty="0"/>
                  <a:t>DDIM</a:t>
                </a:r>
                <a:r>
                  <a:rPr lang="zh-CN" altLang="en-US" dirty="0"/>
                  <a:t>中的逆向去噪分布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也是类似</a:t>
                </a:r>
                <a:r>
                  <a:rPr lang="en-US" altLang="zh-CN" dirty="0"/>
                  <a:t>DDPM</a:t>
                </a:r>
                <a:r>
                  <a:rPr lang="zh-CN" altLang="en-US" dirty="0"/>
                  <a:t>的正态分布，这个分布的均值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/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的函数，且形式为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,k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为待定系数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7B7D683-B4B8-1306-2067-AE10E7CA0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614" y="500743"/>
                <a:ext cx="8022771" cy="646331"/>
              </a:xfrm>
              <a:prstGeom prst="rect">
                <a:avLst/>
              </a:prstGeom>
              <a:blipFill>
                <a:blip r:embed="rId3"/>
                <a:stretch>
                  <a:fillRect l="-684" t="-4717" r="-608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477F3B4-4875-409B-C7AD-3114873BB62C}"/>
                  </a:ext>
                </a:extLst>
              </p:cNvPr>
              <p:cNvSpPr txBox="1"/>
              <p:nvPr/>
            </p:nvSpPr>
            <p:spPr>
              <a:xfrm>
                <a:off x="2084614" y="1901371"/>
                <a:ext cx="80227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/>
                  <a:t>根据重参数化技巧，可以重参数化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1800" b="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  <m:r>
                          <a:rPr lang="en-US" altLang="zh-CN" sz="1800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/>
                  <a:t>为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477F3B4-4875-409B-C7AD-3114873B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614" y="1901371"/>
                <a:ext cx="8022771" cy="369332"/>
              </a:xfrm>
              <a:prstGeom prst="rect">
                <a:avLst/>
              </a:prstGeom>
              <a:blipFill>
                <a:blip r:embed="rId4"/>
                <a:stretch>
                  <a:fillRect l="-684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8675139-6952-754B-8330-F6EFA9A3187C}"/>
                  </a:ext>
                </a:extLst>
              </p:cNvPr>
              <p:cNvSpPr txBox="1"/>
              <p:nvPr/>
            </p:nvSpPr>
            <p:spPr>
              <a:xfrm>
                <a:off x="3048000" y="2446771"/>
                <a:ext cx="6096000" cy="402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l-GR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8675139-6952-754B-8330-F6EFA9A31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446771"/>
                <a:ext cx="6096000" cy="402161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3A73E9E-AF59-7D09-3F6D-CCCBA8AEC776}"/>
                  </a:ext>
                </a:extLst>
              </p:cNvPr>
              <p:cNvSpPr txBox="1"/>
              <p:nvPr/>
            </p:nvSpPr>
            <p:spPr>
              <a:xfrm>
                <a:off x="2084614" y="3059668"/>
                <a:ext cx="80227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/>
                  <a:t>由于在这里我们是在去卡尔可夫化的基础上重现</a:t>
                </a:r>
                <a:r>
                  <a:rPr lang="en-US" altLang="zh-CN" dirty="0"/>
                  <a:t>DDPM</a:t>
                </a:r>
                <a:r>
                  <a:rPr lang="zh-CN" altLang="en-US" dirty="0"/>
                  <a:t>，因此仍然保留</a:t>
                </a:r>
                <a:r>
                  <a:rPr lang="en-US" altLang="zh-CN" dirty="0"/>
                  <a:t>DDPM</a:t>
                </a:r>
                <a:r>
                  <a:rPr lang="zh-CN" altLang="en-US" dirty="0"/>
                  <a:t>的性质，即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1800" b="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  <m:r>
                          <a:rPr lang="en-US" altLang="zh-CN" sz="1800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/>
                  <a:t>可由扩散公式得出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3A73E9E-AF59-7D09-3F6D-CCCBA8AEC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614" y="3059668"/>
                <a:ext cx="8022771" cy="646331"/>
              </a:xfrm>
              <a:prstGeom prst="rect">
                <a:avLst/>
              </a:prstGeom>
              <a:blipFill>
                <a:blip r:embed="rId6"/>
                <a:stretch>
                  <a:fillRect l="-684" t="-5660" r="-608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227D287-902C-0545-0533-91CE7BFF3B54}"/>
                  </a:ext>
                </a:extLst>
              </p:cNvPr>
              <p:cNvSpPr txBox="1"/>
              <p:nvPr/>
            </p:nvSpPr>
            <p:spPr>
              <a:xfrm>
                <a:off x="3048000" y="3797425"/>
                <a:ext cx="6096000" cy="433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227D287-902C-0545-0533-91CE7BFF3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797425"/>
                <a:ext cx="6096000" cy="4332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DCDAAE2-9EED-369C-1386-F4A2087E844B}"/>
                  </a:ext>
                </a:extLst>
              </p:cNvPr>
              <p:cNvSpPr txBox="1"/>
              <p:nvPr/>
            </p:nvSpPr>
            <p:spPr>
              <a:xfrm>
                <a:off x="3048000" y="4235046"/>
                <a:ext cx="6096000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DCDAAE2-9EED-369C-1386-F4A2087E8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235046"/>
                <a:ext cx="6096000" cy="4277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44D0D12-4785-C6A3-CF46-59FA32FA13C0}"/>
                  </a:ext>
                </a:extLst>
              </p:cNvPr>
              <p:cNvSpPr txBox="1"/>
              <p:nvPr/>
            </p:nvSpPr>
            <p:spPr>
              <a:xfrm>
                <a:off x="1248229" y="4649718"/>
                <a:ext cx="9695542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𝑚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44D0D12-4785-C6A3-CF46-59FA32FA1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229" y="4649718"/>
                <a:ext cx="9695542" cy="4277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F6673C7-8070-C149-DE44-8B1E95F46884}"/>
                  </a:ext>
                </a:extLst>
              </p:cNvPr>
              <p:cNvSpPr txBox="1"/>
              <p:nvPr/>
            </p:nvSpPr>
            <p:spPr>
              <a:xfrm>
                <a:off x="1843314" y="5317214"/>
                <a:ext cx="3296415" cy="799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  <m:e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=1−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F6673C7-8070-C149-DE44-8B1E95F46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314" y="5317214"/>
                <a:ext cx="3296415" cy="7993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hlinkClick r:id="rId11" action="ppaction://hlinksldjump"/>
            <a:extLst>
              <a:ext uri="{FF2B5EF4-FFF2-40B4-BE49-F238E27FC236}">
                <a16:creationId xmlns:a16="http://schemas.microsoft.com/office/drawing/2014/main" id="{93386FBD-9DE1-4582-FFDC-AFC629ADD47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5487"/>
          <a:stretch/>
        </p:blipFill>
        <p:spPr>
          <a:xfrm>
            <a:off x="5139729" y="5383288"/>
            <a:ext cx="7052271" cy="780118"/>
          </a:xfrm>
          <a:prstGeom prst="rect">
            <a:avLst/>
          </a:prstGeom>
        </p:spPr>
      </p:pic>
      <p:pic>
        <p:nvPicPr>
          <p:cNvPr id="8" name="图片 7">
            <a:hlinkClick r:id="rId13" action="ppaction://hlinksldjump"/>
            <a:extLst>
              <a:ext uri="{FF2B5EF4-FFF2-40B4-BE49-F238E27FC236}">
                <a16:creationId xmlns:a16="http://schemas.microsoft.com/office/drawing/2014/main" id="{984DFDE9-B98F-541A-791F-4CDA0AC235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02" y="11210"/>
            <a:ext cx="812698" cy="81269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90AE5E7-F3E0-9281-B72D-00A17E11EB6F}"/>
              </a:ext>
            </a:extLst>
          </p:cNvPr>
          <p:cNvSpPr txBox="1"/>
          <p:nvPr/>
        </p:nvSpPr>
        <p:spPr>
          <a:xfrm>
            <a:off x="608512" y="5588681"/>
            <a:ext cx="139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解方程代入</a:t>
            </a:r>
          </a:p>
        </p:txBody>
      </p:sp>
    </p:spTree>
    <p:extLst>
      <p:ext uri="{BB962C8B-B14F-4D97-AF65-F5344CB8AC3E}">
        <p14:creationId xmlns:p14="http://schemas.microsoft.com/office/powerpoint/2010/main" val="3108049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D7F34-2AAC-1E89-40DC-41C8716E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b="1" dirty="0"/>
              <a:t>Markov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363B80-05B4-9137-59A3-0A5F25378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DENOISING DIFFUSION IMPLICIT MODELS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E64A58-BBE2-E8D7-D4DC-5846C6C9E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Jiaming Song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C99CB4-B004-5985-DD92-503B4379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269C79-28F2-FF76-9EEB-E9D967D4AC18}"/>
              </a:ext>
            </a:extLst>
          </p:cNvPr>
          <p:cNvSpPr txBox="1"/>
          <p:nvPr/>
        </p:nvSpPr>
        <p:spPr>
          <a:xfrm>
            <a:off x="723330" y="1262418"/>
            <a:ext cx="624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马尔可夫链是一种随机过程，它具有一个非常关键的性质：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33B498-9356-0529-1515-7E7262CB36A0}"/>
              </a:ext>
            </a:extLst>
          </p:cNvPr>
          <p:cNvSpPr txBox="1"/>
          <p:nvPr/>
        </p:nvSpPr>
        <p:spPr>
          <a:xfrm>
            <a:off x="916674" y="1631750"/>
            <a:ext cx="6243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马尔可夫性</a:t>
            </a:r>
            <a:r>
              <a:rPr lang="en-US" altLang="zh-CN" b="1" dirty="0"/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Markov Property</a:t>
            </a:r>
            <a:r>
              <a:rPr lang="en-US" altLang="zh-CN" b="1" dirty="0"/>
              <a:t>)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系统的未来状态只依赖于当前状态，而</a:t>
            </a:r>
            <a:r>
              <a:rPr lang="zh-CN" altLang="en-US" b="1" dirty="0"/>
              <a:t>与过去状态无关</a:t>
            </a:r>
            <a:r>
              <a:rPr lang="zh-CN" altLang="en-US" dirty="0"/>
              <a:t>。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C963310-7DF0-58FE-F260-D1EC411E007F}"/>
              </a:ext>
            </a:extLst>
          </p:cNvPr>
          <p:cNvCxnSpPr>
            <a:cxnSpLocks/>
          </p:cNvCxnSpPr>
          <p:nvPr/>
        </p:nvCxnSpPr>
        <p:spPr>
          <a:xfrm>
            <a:off x="901889" y="1631750"/>
            <a:ext cx="0" cy="6463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139928B-03C8-CFBA-3210-D013E2DDD9DA}"/>
              </a:ext>
            </a:extLst>
          </p:cNvPr>
          <p:cNvSpPr txBox="1"/>
          <p:nvPr/>
        </p:nvSpPr>
        <p:spPr>
          <a:xfrm>
            <a:off x="723330" y="2278081"/>
            <a:ext cx="624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类似于算法中的动态规划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5129024B-6427-33B3-F74D-EA3BEACAC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9265"/>
            <a:ext cx="12192000" cy="163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9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DAD88-23E3-1B14-89DD-C63712CD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</a:t>
            </a:r>
            <a:r>
              <a:rPr lang="en-US" altLang="zh-CN" b="1" dirty="0"/>
              <a:t>DDPM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36B39-D638-08DC-53AF-B8806EC4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DENOISING DIFFUSION IMPLICIT MODELS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812E4D-D607-9C3E-8778-8270E0756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Jiaming Song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B62E52-3EB1-BFE5-7786-4887792A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71625916-D25E-640E-8A54-C3604701D0CB}"/>
              </a:ext>
            </a:extLst>
          </p:cNvPr>
          <p:cNvSpPr/>
          <p:nvPr/>
        </p:nvSpPr>
        <p:spPr>
          <a:xfrm>
            <a:off x="3872738" y="4710510"/>
            <a:ext cx="4495800" cy="1276207"/>
          </a:xfrm>
          <a:custGeom>
            <a:avLst/>
            <a:gdLst/>
            <a:ahLst/>
            <a:cxnLst/>
            <a:rect l="l" t="t" r="r" b="b"/>
            <a:pathLst>
              <a:path w="4495800" h="1580514">
                <a:moveTo>
                  <a:pt x="4232402" y="0"/>
                </a:moveTo>
                <a:lnTo>
                  <a:pt x="263398" y="0"/>
                </a:lnTo>
                <a:lnTo>
                  <a:pt x="216066" y="4245"/>
                </a:lnTo>
                <a:lnTo>
                  <a:pt x="171512" y="16485"/>
                </a:lnTo>
                <a:lnTo>
                  <a:pt x="130480" y="35973"/>
                </a:lnTo>
                <a:lnTo>
                  <a:pt x="93716" y="61966"/>
                </a:lnTo>
                <a:lnTo>
                  <a:pt x="61966" y="93716"/>
                </a:lnTo>
                <a:lnTo>
                  <a:pt x="35973" y="130480"/>
                </a:lnTo>
                <a:lnTo>
                  <a:pt x="16485" y="171512"/>
                </a:lnTo>
                <a:lnTo>
                  <a:pt x="4245" y="216066"/>
                </a:lnTo>
                <a:lnTo>
                  <a:pt x="0" y="263397"/>
                </a:lnTo>
                <a:lnTo>
                  <a:pt x="0" y="1316989"/>
                </a:lnTo>
                <a:lnTo>
                  <a:pt x="4245" y="1364334"/>
                </a:lnTo>
                <a:lnTo>
                  <a:pt x="16485" y="1408896"/>
                </a:lnTo>
                <a:lnTo>
                  <a:pt x="35973" y="1449929"/>
                </a:lnTo>
                <a:lnTo>
                  <a:pt x="61966" y="1486691"/>
                </a:lnTo>
                <a:lnTo>
                  <a:pt x="93716" y="1518438"/>
                </a:lnTo>
                <a:lnTo>
                  <a:pt x="130480" y="1544425"/>
                </a:lnTo>
                <a:lnTo>
                  <a:pt x="171512" y="1563908"/>
                </a:lnTo>
                <a:lnTo>
                  <a:pt x="216066" y="1576144"/>
                </a:lnTo>
                <a:lnTo>
                  <a:pt x="263398" y="1580388"/>
                </a:lnTo>
                <a:lnTo>
                  <a:pt x="4232402" y="1580388"/>
                </a:lnTo>
                <a:lnTo>
                  <a:pt x="4279733" y="1576144"/>
                </a:lnTo>
                <a:lnTo>
                  <a:pt x="4324287" y="1563908"/>
                </a:lnTo>
                <a:lnTo>
                  <a:pt x="4365319" y="1544425"/>
                </a:lnTo>
                <a:lnTo>
                  <a:pt x="4402083" y="1518438"/>
                </a:lnTo>
                <a:lnTo>
                  <a:pt x="4433833" y="1486691"/>
                </a:lnTo>
                <a:lnTo>
                  <a:pt x="4459826" y="1449929"/>
                </a:lnTo>
                <a:lnTo>
                  <a:pt x="4479314" y="1408896"/>
                </a:lnTo>
                <a:lnTo>
                  <a:pt x="4491554" y="1364334"/>
                </a:lnTo>
                <a:lnTo>
                  <a:pt x="4495800" y="1316989"/>
                </a:lnTo>
                <a:lnTo>
                  <a:pt x="4495800" y="263397"/>
                </a:lnTo>
                <a:lnTo>
                  <a:pt x="4491554" y="216066"/>
                </a:lnTo>
                <a:lnTo>
                  <a:pt x="4479314" y="171512"/>
                </a:lnTo>
                <a:lnTo>
                  <a:pt x="4459826" y="130480"/>
                </a:lnTo>
                <a:lnTo>
                  <a:pt x="4433833" y="93716"/>
                </a:lnTo>
                <a:lnTo>
                  <a:pt x="4402083" y="61966"/>
                </a:lnTo>
                <a:lnTo>
                  <a:pt x="4365319" y="35973"/>
                </a:lnTo>
                <a:lnTo>
                  <a:pt x="4324287" y="16485"/>
                </a:lnTo>
                <a:lnTo>
                  <a:pt x="4279733" y="4245"/>
                </a:lnTo>
                <a:lnTo>
                  <a:pt x="4232402" y="0"/>
                </a:lnTo>
                <a:close/>
              </a:path>
            </a:pathLst>
          </a:custGeom>
          <a:solidFill>
            <a:srgbClr val="538235">
              <a:alpha val="10978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13">
            <a:extLst>
              <a:ext uri="{FF2B5EF4-FFF2-40B4-BE49-F238E27FC236}">
                <a16:creationId xmlns:a16="http://schemas.microsoft.com/office/drawing/2014/main" id="{C776BF90-0D20-2493-DDFE-611A168EE895}"/>
              </a:ext>
            </a:extLst>
          </p:cNvPr>
          <p:cNvSpPr/>
          <p:nvPr/>
        </p:nvSpPr>
        <p:spPr>
          <a:xfrm>
            <a:off x="7205471" y="5277118"/>
            <a:ext cx="958850" cy="541020"/>
          </a:xfrm>
          <a:custGeom>
            <a:avLst/>
            <a:gdLst/>
            <a:ahLst/>
            <a:cxnLst/>
            <a:rect l="l" t="t" r="r" b="b"/>
            <a:pathLst>
              <a:path w="958850" h="541020">
                <a:moveTo>
                  <a:pt x="868426" y="0"/>
                </a:moveTo>
                <a:lnTo>
                  <a:pt x="90170" y="0"/>
                </a:lnTo>
                <a:lnTo>
                  <a:pt x="55078" y="7088"/>
                </a:lnTo>
                <a:lnTo>
                  <a:pt x="26416" y="26416"/>
                </a:lnTo>
                <a:lnTo>
                  <a:pt x="7088" y="55078"/>
                </a:lnTo>
                <a:lnTo>
                  <a:pt x="0" y="90169"/>
                </a:lnTo>
                <a:lnTo>
                  <a:pt x="0" y="450850"/>
                </a:lnTo>
                <a:lnTo>
                  <a:pt x="7088" y="485947"/>
                </a:lnTo>
                <a:lnTo>
                  <a:pt x="26415" y="514608"/>
                </a:lnTo>
                <a:lnTo>
                  <a:pt x="55078" y="533933"/>
                </a:lnTo>
                <a:lnTo>
                  <a:pt x="90170" y="541019"/>
                </a:lnTo>
                <a:lnTo>
                  <a:pt x="868426" y="541019"/>
                </a:lnTo>
                <a:lnTo>
                  <a:pt x="903517" y="533933"/>
                </a:lnTo>
                <a:lnTo>
                  <a:pt x="932179" y="514608"/>
                </a:lnTo>
                <a:lnTo>
                  <a:pt x="951507" y="485947"/>
                </a:lnTo>
                <a:lnTo>
                  <a:pt x="958596" y="450850"/>
                </a:lnTo>
                <a:lnTo>
                  <a:pt x="958596" y="90169"/>
                </a:lnTo>
                <a:lnTo>
                  <a:pt x="951507" y="55078"/>
                </a:lnTo>
                <a:lnTo>
                  <a:pt x="932179" y="26415"/>
                </a:lnTo>
                <a:lnTo>
                  <a:pt x="903517" y="7088"/>
                </a:lnTo>
                <a:lnTo>
                  <a:pt x="868426" y="0"/>
                </a:lnTo>
                <a:close/>
              </a:path>
            </a:pathLst>
          </a:custGeom>
          <a:solidFill>
            <a:srgbClr val="004B74">
              <a:alpha val="21174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8" name="object 2">
            <a:extLst>
              <a:ext uri="{FF2B5EF4-FFF2-40B4-BE49-F238E27FC236}">
                <a16:creationId xmlns:a16="http://schemas.microsoft.com/office/drawing/2014/main" id="{F40D3002-C7DE-2071-0C2B-508EA02DE0E1}"/>
              </a:ext>
            </a:extLst>
          </p:cNvPr>
          <p:cNvGrpSpPr/>
          <p:nvPr/>
        </p:nvGrpSpPr>
        <p:grpSpPr>
          <a:xfrm>
            <a:off x="4123944" y="5239511"/>
            <a:ext cx="586740" cy="581025"/>
            <a:chOff x="4123944" y="5239511"/>
            <a:chExt cx="586740" cy="581025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CDB6967A-9999-482C-C73D-4A5199D6087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7962" y="5241453"/>
              <a:ext cx="574683" cy="570664"/>
            </a:xfrm>
            <a:prstGeom prst="rect">
              <a:avLst/>
            </a:prstGeom>
          </p:spPr>
        </p:pic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1088859D-C8E3-C124-E928-5F9F1D21C69B}"/>
                </a:ext>
              </a:extLst>
            </p:cNvPr>
            <p:cNvSpPr/>
            <p:nvPr/>
          </p:nvSpPr>
          <p:spPr>
            <a:xfrm>
              <a:off x="4123944" y="5239511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39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39" y="580644"/>
                  </a:lnTo>
                  <a:lnTo>
                    <a:pt x="586739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6">
            <a:extLst>
              <a:ext uri="{FF2B5EF4-FFF2-40B4-BE49-F238E27FC236}">
                <a16:creationId xmlns:a16="http://schemas.microsoft.com/office/drawing/2014/main" id="{18754050-FD7D-745F-A62E-F5547782DDA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7826" y="2543949"/>
            <a:ext cx="229705" cy="169428"/>
          </a:xfrm>
          <a:prstGeom prst="rect">
            <a:avLst/>
          </a:prstGeom>
        </p:spPr>
      </p:pic>
      <p:grpSp>
        <p:nvGrpSpPr>
          <p:cNvPr id="15" name="object 17">
            <a:extLst>
              <a:ext uri="{FF2B5EF4-FFF2-40B4-BE49-F238E27FC236}">
                <a16:creationId xmlns:a16="http://schemas.microsoft.com/office/drawing/2014/main" id="{9793B103-B07F-0936-077A-DB7641A0D757}"/>
              </a:ext>
            </a:extLst>
          </p:cNvPr>
          <p:cNvGrpSpPr/>
          <p:nvPr/>
        </p:nvGrpSpPr>
        <p:grpSpPr>
          <a:xfrm>
            <a:off x="4206611" y="2543949"/>
            <a:ext cx="356870" cy="168275"/>
            <a:chOff x="4206611" y="2543949"/>
            <a:chExt cx="356870" cy="168275"/>
          </a:xfrm>
        </p:grpSpPr>
        <p:pic>
          <p:nvPicPr>
            <p:cNvPr id="16" name="object 18">
              <a:extLst>
                <a:ext uri="{FF2B5EF4-FFF2-40B4-BE49-F238E27FC236}">
                  <a16:creationId xmlns:a16="http://schemas.microsoft.com/office/drawing/2014/main" id="{ED347BF6-D3D3-0EA3-250F-9688225393C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6611" y="2543949"/>
              <a:ext cx="202565" cy="167844"/>
            </a:xfrm>
            <a:prstGeom prst="rect">
              <a:avLst/>
            </a:prstGeom>
          </p:spPr>
        </p:pic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D2F088AE-2ACB-0065-0EDF-CD26176791F4}"/>
                </a:ext>
              </a:extLst>
            </p:cNvPr>
            <p:cNvSpPr/>
            <p:nvPr/>
          </p:nvSpPr>
          <p:spPr>
            <a:xfrm>
              <a:off x="4447307" y="2659540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20">
            <a:extLst>
              <a:ext uri="{FF2B5EF4-FFF2-40B4-BE49-F238E27FC236}">
                <a16:creationId xmlns:a16="http://schemas.microsoft.com/office/drawing/2014/main" id="{B350D7C2-9A1B-6BB2-496D-FA274301502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09344" y="2598578"/>
            <a:ext cx="64344" cy="110840"/>
          </a:xfrm>
          <a:prstGeom prst="rect">
            <a:avLst/>
          </a:prstGeom>
        </p:spPr>
      </p:pic>
      <p:pic>
        <p:nvPicPr>
          <p:cNvPr id="19" name="object 21">
            <a:extLst>
              <a:ext uri="{FF2B5EF4-FFF2-40B4-BE49-F238E27FC236}">
                <a16:creationId xmlns:a16="http://schemas.microsoft.com/office/drawing/2014/main" id="{AD506518-7C1F-5A96-2106-2B491E69FBD0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09400" y="2542977"/>
            <a:ext cx="200371" cy="168453"/>
          </a:xfrm>
          <a:prstGeom prst="rect">
            <a:avLst/>
          </a:prstGeom>
        </p:spPr>
      </p:pic>
      <p:sp>
        <p:nvSpPr>
          <p:cNvPr id="20" name="object 22">
            <a:extLst>
              <a:ext uri="{FF2B5EF4-FFF2-40B4-BE49-F238E27FC236}">
                <a16:creationId xmlns:a16="http://schemas.microsoft.com/office/drawing/2014/main" id="{F6530541-EECE-A43B-E945-0F9968F7286B}"/>
              </a:ext>
            </a:extLst>
          </p:cNvPr>
          <p:cNvSpPr/>
          <p:nvPr/>
        </p:nvSpPr>
        <p:spPr>
          <a:xfrm>
            <a:off x="855170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8463CC66-0184-77C0-14D5-A30AEC5543E0}"/>
              </a:ext>
            </a:extLst>
          </p:cNvPr>
          <p:cNvSpPr/>
          <p:nvPr/>
        </p:nvSpPr>
        <p:spPr>
          <a:xfrm>
            <a:off x="8630040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54DB11EE-F7EF-B3D8-A911-38CE15B2B867}"/>
              </a:ext>
            </a:extLst>
          </p:cNvPr>
          <p:cNvSpPr/>
          <p:nvPr/>
        </p:nvSpPr>
        <p:spPr>
          <a:xfrm>
            <a:off x="870916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5">
            <a:extLst>
              <a:ext uri="{FF2B5EF4-FFF2-40B4-BE49-F238E27FC236}">
                <a16:creationId xmlns:a16="http://schemas.microsoft.com/office/drawing/2014/main" id="{49DB0A9D-EB53-9E88-9E11-2CC5D7144F3C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23797" y="2543949"/>
            <a:ext cx="262473" cy="165470"/>
          </a:xfrm>
          <a:prstGeom prst="rect">
            <a:avLst/>
          </a:prstGeom>
        </p:spPr>
      </p:pic>
      <p:pic>
        <p:nvPicPr>
          <p:cNvPr id="24" name="object 26">
            <a:extLst>
              <a:ext uri="{FF2B5EF4-FFF2-40B4-BE49-F238E27FC236}">
                <a16:creationId xmlns:a16="http://schemas.microsoft.com/office/drawing/2014/main" id="{AAF24361-7D08-C18A-5C84-AD795B7447CB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1456181"/>
            <a:ext cx="960119" cy="960119"/>
          </a:xfrm>
          <a:prstGeom prst="rect">
            <a:avLst/>
          </a:prstGeom>
        </p:spPr>
      </p:pic>
      <p:pic>
        <p:nvPicPr>
          <p:cNvPr id="25" name="object 27">
            <a:extLst>
              <a:ext uri="{FF2B5EF4-FFF2-40B4-BE49-F238E27FC236}">
                <a16:creationId xmlns:a16="http://schemas.microsoft.com/office/drawing/2014/main" id="{06AC3B46-592F-5E7F-C8F7-F97FB51C4E92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491" y="1456181"/>
            <a:ext cx="960119" cy="960119"/>
          </a:xfrm>
          <a:prstGeom prst="rect">
            <a:avLst/>
          </a:prstGeom>
        </p:spPr>
      </p:pic>
      <p:pic>
        <p:nvPicPr>
          <p:cNvPr id="26" name="object 28">
            <a:extLst>
              <a:ext uri="{FF2B5EF4-FFF2-40B4-BE49-F238E27FC236}">
                <a16:creationId xmlns:a16="http://schemas.microsoft.com/office/drawing/2014/main" id="{8F998C19-ABF8-3BF5-2441-4CE55F2DB1E5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71" y="1455419"/>
            <a:ext cx="961643" cy="961643"/>
          </a:xfrm>
          <a:prstGeom prst="rect">
            <a:avLst/>
          </a:prstGeom>
        </p:spPr>
      </p:pic>
      <p:pic>
        <p:nvPicPr>
          <p:cNvPr id="27" name="object 29">
            <a:extLst>
              <a:ext uri="{FF2B5EF4-FFF2-40B4-BE49-F238E27FC236}">
                <a16:creationId xmlns:a16="http://schemas.microsoft.com/office/drawing/2014/main" id="{5C2679AE-3D8F-7F13-D64C-C2904916EEFE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1455419"/>
            <a:ext cx="961643" cy="961643"/>
          </a:xfrm>
          <a:prstGeom prst="rect">
            <a:avLst/>
          </a:prstGeom>
        </p:spPr>
      </p:pic>
      <p:sp>
        <p:nvSpPr>
          <p:cNvPr id="28" name="object 30">
            <a:extLst>
              <a:ext uri="{FF2B5EF4-FFF2-40B4-BE49-F238E27FC236}">
                <a16:creationId xmlns:a16="http://schemas.microsoft.com/office/drawing/2014/main" id="{24FE9AD7-9CA3-6CB6-8E7B-0F4FF0354592}"/>
              </a:ext>
            </a:extLst>
          </p:cNvPr>
          <p:cNvSpPr txBox="1"/>
          <p:nvPr/>
        </p:nvSpPr>
        <p:spPr>
          <a:xfrm>
            <a:off x="1257427" y="1771269"/>
            <a:ext cx="5054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46E6D986-917A-044E-AC2D-D98CFA1E31CF}"/>
              </a:ext>
            </a:extLst>
          </p:cNvPr>
          <p:cNvSpPr txBox="1"/>
          <p:nvPr/>
        </p:nvSpPr>
        <p:spPr>
          <a:xfrm>
            <a:off x="10359643" y="1771269"/>
            <a:ext cx="608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92E3FF94-9207-B0A3-800E-00E94F9CA2AE}"/>
              </a:ext>
            </a:extLst>
          </p:cNvPr>
          <p:cNvSpPr/>
          <p:nvPr/>
        </p:nvSpPr>
        <p:spPr>
          <a:xfrm>
            <a:off x="8811006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70F5312B-AEAF-447C-746A-811ACDA0E748}"/>
              </a:ext>
            </a:extLst>
          </p:cNvPr>
          <p:cNvSpPr/>
          <p:nvPr/>
        </p:nvSpPr>
        <p:spPr>
          <a:xfrm>
            <a:off x="8245602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5F192658-4DA2-7055-D364-C4AE820695B3}"/>
              </a:ext>
            </a:extLst>
          </p:cNvPr>
          <p:cNvSpPr/>
          <p:nvPr/>
        </p:nvSpPr>
        <p:spPr>
          <a:xfrm>
            <a:off x="333353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7E16CAEF-E23D-12A6-0CDB-6C37E05CAC48}"/>
              </a:ext>
            </a:extLst>
          </p:cNvPr>
          <p:cNvSpPr/>
          <p:nvPr/>
        </p:nvSpPr>
        <p:spPr>
          <a:xfrm>
            <a:off x="3411864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72C3A4C8-873A-D8C3-8143-481A532ED0CC}"/>
              </a:ext>
            </a:extLst>
          </p:cNvPr>
          <p:cNvSpPr/>
          <p:nvPr/>
        </p:nvSpPr>
        <p:spPr>
          <a:xfrm>
            <a:off x="349099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5463AE7D-267A-17DC-5B5A-639ED777278B}"/>
              </a:ext>
            </a:extLst>
          </p:cNvPr>
          <p:cNvSpPr/>
          <p:nvPr/>
        </p:nvSpPr>
        <p:spPr>
          <a:xfrm>
            <a:off x="3592829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163E8B6C-2A88-1D74-B7D5-F94B305BCE14}"/>
              </a:ext>
            </a:extLst>
          </p:cNvPr>
          <p:cNvSpPr/>
          <p:nvPr/>
        </p:nvSpPr>
        <p:spPr>
          <a:xfrm>
            <a:off x="3027426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9">
            <a:extLst>
              <a:ext uri="{FF2B5EF4-FFF2-40B4-BE49-F238E27FC236}">
                <a16:creationId xmlns:a16="http://schemas.microsoft.com/office/drawing/2014/main" id="{B3B72CDA-6746-9358-9181-D1EDA4732789}"/>
              </a:ext>
            </a:extLst>
          </p:cNvPr>
          <p:cNvGrpSpPr/>
          <p:nvPr/>
        </p:nvGrpSpPr>
        <p:grpSpPr>
          <a:xfrm>
            <a:off x="3137916" y="1168908"/>
            <a:ext cx="586740" cy="581025"/>
            <a:chOff x="3137916" y="1168908"/>
            <a:chExt cx="586740" cy="581025"/>
          </a:xfrm>
        </p:grpSpPr>
        <p:pic>
          <p:nvPicPr>
            <p:cNvPr id="38" name="object 40">
              <a:extLst>
                <a:ext uri="{FF2B5EF4-FFF2-40B4-BE49-F238E27FC236}">
                  <a16:creationId xmlns:a16="http://schemas.microsoft.com/office/drawing/2014/main" id="{E280517D-C371-55E1-FF84-068F0B55CE1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1934" y="1170849"/>
              <a:ext cx="574683" cy="570664"/>
            </a:xfrm>
            <a:prstGeom prst="rect">
              <a:avLst/>
            </a:prstGeom>
          </p:spPr>
        </p:pic>
        <p:sp>
          <p:nvSpPr>
            <p:cNvPr id="39" name="object 41">
              <a:extLst>
                <a:ext uri="{FF2B5EF4-FFF2-40B4-BE49-F238E27FC236}">
                  <a16:creationId xmlns:a16="http://schemas.microsoft.com/office/drawing/2014/main" id="{748E9D54-9CAA-2230-C883-9E0F782A6B8D}"/>
                </a:ext>
              </a:extLst>
            </p:cNvPr>
            <p:cNvSpPr/>
            <p:nvPr/>
          </p:nvSpPr>
          <p:spPr>
            <a:xfrm>
              <a:off x="3137916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2">
              <a:extLst>
                <a:ext uri="{FF2B5EF4-FFF2-40B4-BE49-F238E27FC236}">
                  <a16:creationId xmlns:a16="http://schemas.microsoft.com/office/drawing/2014/main" id="{A9DC60B5-0E2B-E57C-B56A-530816C9D182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3">
              <a:extLst>
                <a:ext uri="{FF2B5EF4-FFF2-40B4-BE49-F238E27FC236}">
                  <a16:creationId xmlns:a16="http://schemas.microsoft.com/office/drawing/2014/main" id="{3C731BCD-192D-AB5E-D521-9DE2D3580EAE}"/>
                </a:ext>
              </a:extLst>
            </p:cNvPr>
            <p:cNvSpPr/>
            <p:nvPr/>
          </p:nvSpPr>
          <p:spPr>
            <a:xfrm>
              <a:off x="3262884" y="1363980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4">
            <a:extLst>
              <a:ext uri="{FF2B5EF4-FFF2-40B4-BE49-F238E27FC236}">
                <a16:creationId xmlns:a16="http://schemas.microsoft.com/office/drawing/2014/main" id="{5CE19DBD-0692-A8F9-7254-9F05EF218931}"/>
              </a:ext>
            </a:extLst>
          </p:cNvPr>
          <p:cNvGrpSpPr/>
          <p:nvPr/>
        </p:nvGrpSpPr>
        <p:grpSpPr>
          <a:xfrm>
            <a:off x="8377428" y="1168908"/>
            <a:ext cx="586740" cy="581025"/>
            <a:chOff x="8377428" y="1168908"/>
            <a:chExt cx="586740" cy="581025"/>
          </a:xfrm>
        </p:grpSpPr>
        <p:pic>
          <p:nvPicPr>
            <p:cNvPr id="43" name="object 45">
              <a:extLst>
                <a:ext uri="{FF2B5EF4-FFF2-40B4-BE49-F238E27FC236}">
                  <a16:creationId xmlns:a16="http://schemas.microsoft.com/office/drawing/2014/main" id="{15789FEF-1181-2615-3A7C-0CCEB51880C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1446" y="1170849"/>
              <a:ext cx="574683" cy="570664"/>
            </a:xfrm>
            <a:prstGeom prst="rect">
              <a:avLst/>
            </a:prstGeom>
          </p:spPr>
        </p:pic>
        <p:sp>
          <p:nvSpPr>
            <p:cNvPr id="44" name="object 46">
              <a:extLst>
                <a:ext uri="{FF2B5EF4-FFF2-40B4-BE49-F238E27FC236}">
                  <a16:creationId xmlns:a16="http://schemas.microsoft.com/office/drawing/2014/main" id="{C7935656-AEAB-5947-77F6-E8FC5E7DFB77}"/>
                </a:ext>
              </a:extLst>
            </p:cNvPr>
            <p:cNvSpPr/>
            <p:nvPr/>
          </p:nvSpPr>
          <p:spPr>
            <a:xfrm>
              <a:off x="8377428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40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7">
              <a:extLst>
                <a:ext uri="{FF2B5EF4-FFF2-40B4-BE49-F238E27FC236}">
                  <a16:creationId xmlns:a16="http://schemas.microsoft.com/office/drawing/2014/main" id="{7B136532-EC7B-5812-8248-2D3D59531282}"/>
                </a:ext>
              </a:extLst>
            </p:cNvPr>
            <p:cNvSpPr/>
            <p:nvPr/>
          </p:nvSpPr>
          <p:spPr>
            <a:xfrm>
              <a:off x="8430768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499999" y="272796"/>
                  </a:moveTo>
                  <a:lnTo>
                    <a:pt x="487324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324" y="279146"/>
                  </a:lnTo>
                  <a:lnTo>
                    <a:pt x="499999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8">
              <a:extLst>
                <a:ext uri="{FF2B5EF4-FFF2-40B4-BE49-F238E27FC236}">
                  <a16:creationId xmlns:a16="http://schemas.microsoft.com/office/drawing/2014/main" id="{ECA7FD64-C9C1-CEA5-CFA5-4F1B2E2083C0}"/>
                </a:ext>
              </a:extLst>
            </p:cNvPr>
            <p:cNvSpPr/>
            <p:nvPr/>
          </p:nvSpPr>
          <p:spPr>
            <a:xfrm>
              <a:off x="8500872" y="1363980"/>
              <a:ext cx="318770" cy="163195"/>
            </a:xfrm>
            <a:custGeom>
              <a:avLst/>
              <a:gdLst/>
              <a:ahLst/>
              <a:cxnLst/>
              <a:rect l="l" t="t" r="r" b="b"/>
              <a:pathLst>
                <a:path w="318770" h="163194">
                  <a:moveTo>
                    <a:pt x="0" y="163068"/>
                  </a:moveTo>
                  <a:lnTo>
                    <a:pt x="52814" y="141684"/>
                  </a:lnTo>
                  <a:lnTo>
                    <a:pt x="86985" y="108881"/>
                  </a:lnTo>
                  <a:lnTo>
                    <a:pt x="108696" y="71485"/>
                  </a:lnTo>
                  <a:lnTo>
                    <a:pt x="124130" y="36321"/>
                  </a:lnTo>
                  <a:lnTo>
                    <a:pt x="139473" y="10218"/>
                  </a:lnTo>
                  <a:lnTo>
                    <a:pt x="160908" y="0"/>
                  </a:lnTo>
                  <a:lnTo>
                    <a:pt x="181949" y="10182"/>
                  </a:lnTo>
                  <a:lnTo>
                    <a:pt x="196351" y="36209"/>
                  </a:lnTo>
                  <a:lnTo>
                    <a:pt x="210661" y="71294"/>
                  </a:lnTo>
                  <a:lnTo>
                    <a:pt x="231426" y="108655"/>
                  </a:lnTo>
                  <a:lnTo>
                    <a:pt x="265195" y="141507"/>
                  </a:lnTo>
                  <a:lnTo>
                    <a:pt x="318516" y="163068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9">
            <a:extLst>
              <a:ext uri="{FF2B5EF4-FFF2-40B4-BE49-F238E27FC236}">
                <a16:creationId xmlns:a16="http://schemas.microsoft.com/office/drawing/2014/main" id="{4B6A26D4-3EB2-796E-AAFA-7DB28172991D}"/>
              </a:ext>
            </a:extLst>
          </p:cNvPr>
          <p:cNvSpPr txBox="1"/>
          <p:nvPr/>
        </p:nvSpPr>
        <p:spPr>
          <a:xfrm>
            <a:off x="3325114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8" name="object 50">
            <a:extLst>
              <a:ext uri="{FF2B5EF4-FFF2-40B4-BE49-F238E27FC236}">
                <a16:creationId xmlns:a16="http://schemas.microsoft.com/office/drawing/2014/main" id="{E15CB4AF-C41F-7BBF-5100-2E1645E6185A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315970" y="2014473"/>
            <a:ext cx="213867" cy="213867"/>
          </a:xfrm>
          <a:prstGeom prst="rect">
            <a:avLst/>
          </a:prstGeom>
        </p:spPr>
      </p:pic>
      <p:sp>
        <p:nvSpPr>
          <p:cNvPr id="49" name="object 51">
            <a:extLst>
              <a:ext uri="{FF2B5EF4-FFF2-40B4-BE49-F238E27FC236}">
                <a16:creationId xmlns:a16="http://schemas.microsoft.com/office/drawing/2014/main" id="{B7857C0D-E0B8-53A1-F109-D262D2D8C98F}"/>
              </a:ext>
            </a:extLst>
          </p:cNvPr>
          <p:cNvSpPr txBox="1"/>
          <p:nvPr/>
        </p:nvSpPr>
        <p:spPr>
          <a:xfrm>
            <a:off x="8561323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50" name="object 52">
            <a:extLst>
              <a:ext uri="{FF2B5EF4-FFF2-40B4-BE49-F238E27FC236}">
                <a16:creationId xmlns:a16="http://schemas.microsoft.com/office/drawing/2014/main" id="{D53F60EA-8395-4EDC-69D5-B7CFE92DB0DC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550909" y="2014473"/>
            <a:ext cx="213868" cy="213867"/>
          </a:xfrm>
          <a:prstGeom prst="rect">
            <a:avLst/>
          </a:prstGeom>
        </p:spPr>
      </p:pic>
      <p:sp>
        <p:nvSpPr>
          <p:cNvPr id="51" name="object 53">
            <a:extLst>
              <a:ext uri="{FF2B5EF4-FFF2-40B4-BE49-F238E27FC236}">
                <a16:creationId xmlns:a16="http://schemas.microsoft.com/office/drawing/2014/main" id="{93A46B22-907D-31A5-7E6A-8046A6D2C944}"/>
              </a:ext>
            </a:extLst>
          </p:cNvPr>
          <p:cNvSpPr/>
          <p:nvPr/>
        </p:nvSpPr>
        <p:spPr>
          <a:xfrm>
            <a:off x="8551707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4796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4796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1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0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1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4">
            <a:extLst>
              <a:ext uri="{FF2B5EF4-FFF2-40B4-BE49-F238E27FC236}">
                <a16:creationId xmlns:a16="http://schemas.microsoft.com/office/drawing/2014/main" id="{C1B680A0-8A51-D928-4350-55892D606F01}"/>
              </a:ext>
            </a:extLst>
          </p:cNvPr>
          <p:cNvSpPr/>
          <p:nvPr/>
        </p:nvSpPr>
        <p:spPr>
          <a:xfrm>
            <a:off x="8630040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5595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5595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9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1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9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5">
            <a:extLst>
              <a:ext uri="{FF2B5EF4-FFF2-40B4-BE49-F238E27FC236}">
                <a16:creationId xmlns:a16="http://schemas.microsoft.com/office/drawing/2014/main" id="{C2040634-D429-1140-53BF-0EBBBBAD4EB2}"/>
              </a:ext>
            </a:extLst>
          </p:cNvPr>
          <p:cNvSpPr/>
          <p:nvPr/>
        </p:nvSpPr>
        <p:spPr>
          <a:xfrm>
            <a:off x="8709167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92" y="0"/>
                </a:moveTo>
                <a:lnTo>
                  <a:pt x="10395" y="806"/>
                </a:lnTo>
                <a:lnTo>
                  <a:pt x="4797" y="4759"/>
                </a:lnTo>
                <a:lnTo>
                  <a:pt x="799" y="9502"/>
                </a:lnTo>
                <a:lnTo>
                  <a:pt x="0" y="15843"/>
                </a:lnTo>
                <a:lnTo>
                  <a:pt x="799" y="22181"/>
                </a:lnTo>
                <a:lnTo>
                  <a:pt x="4797" y="27725"/>
                </a:lnTo>
                <a:lnTo>
                  <a:pt x="10395" y="30894"/>
                </a:lnTo>
                <a:lnTo>
                  <a:pt x="16792" y="32478"/>
                </a:lnTo>
                <a:lnTo>
                  <a:pt x="23189" y="30894"/>
                </a:lnTo>
                <a:lnTo>
                  <a:pt x="28786" y="27725"/>
                </a:lnTo>
                <a:lnTo>
                  <a:pt x="31985" y="22181"/>
                </a:lnTo>
                <a:lnTo>
                  <a:pt x="33568" y="15843"/>
                </a:lnTo>
                <a:lnTo>
                  <a:pt x="31985" y="9502"/>
                </a:lnTo>
                <a:lnTo>
                  <a:pt x="28786" y="4759"/>
                </a:lnTo>
                <a:lnTo>
                  <a:pt x="23189" y="806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object 56">
            <a:extLst>
              <a:ext uri="{FF2B5EF4-FFF2-40B4-BE49-F238E27FC236}">
                <a16:creationId xmlns:a16="http://schemas.microsoft.com/office/drawing/2014/main" id="{691976F5-A915-4BD3-A522-5594B0019587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3660647"/>
            <a:ext cx="960119" cy="960119"/>
          </a:xfrm>
          <a:prstGeom prst="rect">
            <a:avLst/>
          </a:prstGeom>
        </p:spPr>
      </p:pic>
      <p:sp>
        <p:nvSpPr>
          <p:cNvPr id="55" name="object 58">
            <a:extLst>
              <a:ext uri="{FF2B5EF4-FFF2-40B4-BE49-F238E27FC236}">
                <a16:creationId xmlns:a16="http://schemas.microsoft.com/office/drawing/2014/main" id="{F97F3A39-EE09-1692-9AA9-498030B17178}"/>
              </a:ext>
            </a:extLst>
          </p:cNvPr>
          <p:cNvSpPr txBox="1"/>
          <p:nvPr/>
        </p:nvSpPr>
        <p:spPr>
          <a:xfrm>
            <a:off x="1257427" y="3975861"/>
            <a:ext cx="50545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6" name="object 59">
            <a:extLst>
              <a:ext uri="{FF2B5EF4-FFF2-40B4-BE49-F238E27FC236}">
                <a16:creationId xmlns:a16="http://schemas.microsoft.com/office/drawing/2014/main" id="{F096E790-3D57-4DFA-DC3C-799526902D80}"/>
              </a:ext>
            </a:extLst>
          </p:cNvPr>
          <p:cNvSpPr txBox="1"/>
          <p:nvPr/>
        </p:nvSpPr>
        <p:spPr>
          <a:xfrm>
            <a:off x="10359643" y="3975861"/>
            <a:ext cx="6083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7" name="object 60">
            <a:extLst>
              <a:ext uri="{FF2B5EF4-FFF2-40B4-BE49-F238E27FC236}">
                <a16:creationId xmlns:a16="http://schemas.microsoft.com/office/drawing/2014/main" id="{0699B483-C5FE-7554-1E0D-202D7F55DFE4}"/>
              </a:ext>
            </a:extLst>
          </p:cNvPr>
          <p:cNvSpPr/>
          <p:nvPr/>
        </p:nvSpPr>
        <p:spPr>
          <a:xfrm>
            <a:off x="5278373" y="4089019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04775" y="0"/>
                </a:moveTo>
                <a:lnTo>
                  <a:pt x="0" y="52450"/>
                </a:lnTo>
                <a:lnTo>
                  <a:pt x="104775" y="104774"/>
                </a:lnTo>
                <a:lnTo>
                  <a:pt x="104775" y="69849"/>
                </a:lnTo>
                <a:lnTo>
                  <a:pt x="87375" y="69849"/>
                </a:lnTo>
                <a:lnTo>
                  <a:pt x="87375" y="35051"/>
                </a:lnTo>
                <a:lnTo>
                  <a:pt x="104775" y="35051"/>
                </a:lnTo>
                <a:lnTo>
                  <a:pt x="104775" y="0"/>
                </a:lnTo>
                <a:close/>
              </a:path>
              <a:path w="1572895" h="104775">
                <a:moveTo>
                  <a:pt x="104775" y="35051"/>
                </a:moveTo>
                <a:lnTo>
                  <a:pt x="87375" y="35051"/>
                </a:lnTo>
                <a:lnTo>
                  <a:pt x="87375" y="69849"/>
                </a:lnTo>
                <a:lnTo>
                  <a:pt x="104775" y="69849"/>
                </a:lnTo>
                <a:lnTo>
                  <a:pt x="104775" y="35051"/>
                </a:lnTo>
                <a:close/>
              </a:path>
              <a:path w="1572895" h="104775">
                <a:moveTo>
                  <a:pt x="1572514" y="35051"/>
                </a:moveTo>
                <a:lnTo>
                  <a:pt x="104775" y="35051"/>
                </a:lnTo>
                <a:lnTo>
                  <a:pt x="104775" y="69849"/>
                </a:lnTo>
                <a:lnTo>
                  <a:pt x="1572514" y="69849"/>
                </a:lnTo>
                <a:lnTo>
                  <a:pt x="1572514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61">
            <a:extLst>
              <a:ext uri="{FF2B5EF4-FFF2-40B4-BE49-F238E27FC236}">
                <a16:creationId xmlns:a16="http://schemas.microsoft.com/office/drawing/2014/main" id="{AEB0EB8E-33C0-F236-A0B0-E34F5FD9ECB6}"/>
              </a:ext>
            </a:extLst>
          </p:cNvPr>
          <p:cNvSpPr/>
          <p:nvPr/>
        </p:nvSpPr>
        <p:spPr>
          <a:xfrm>
            <a:off x="8811006" y="4141470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>
                <a:moveTo>
                  <a:pt x="0" y="0"/>
                </a:moveTo>
                <a:lnTo>
                  <a:pt x="256921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62">
            <a:extLst>
              <a:ext uri="{FF2B5EF4-FFF2-40B4-BE49-F238E27FC236}">
                <a16:creationId xmlns:a16="http://schemas.microsoft.com/office/drawing/2014/main" id="{D9DD33ED-D526-A303-31A8-FC132469F8B6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45602" y="4089019"/>
            <a:ext cx="245872" cy="104775"/>
          </a:xfrm>
          <a:prstGeom prst="rect">
            <a:avLst/>
          </a:prstGeom>
        </p:spPr>
      </p:pic>
      <p:sp>
        <p:nvSpPr>
          <p:cNvPr id="60" name="object 63">
            <a:extLst>
              <a:ext uri="{FF2B5EF4-FFF2-40B4-BE49-F238E27FC236}">
                <a16:creationId xmlns:a16="http://schemas.microsoft.com/office/drawing/2014/main" id="{8BF769C8-4D5D-48D6-C430-F79A29FDB1D6}"/>
              </a:ext>
            </a:extLst>
          </p:cNvPr>
          <p:cNvSpPr/>
          <p:nvPr/>
        </p:nvSpPr>
        <p:spPr>
          <a:xfrm>
            <a:off x="3333531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4796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4796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1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0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1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4">
            <a:extLst>
              <a:ext uri="{FF2B5EF4-FFF2-40B4-BE49-F238E27FC236}">
                <a16:creationId xmlns:a16="http://schemas.microsoft.com/office/drawing/2014/main" id="{C44FD19C-2BAA-A1BA-A2CF-628F2B8B7461}"/>
              </a:ext>
            </a:extLst>
          </p:cNvPr>
          <p:cNvSpPr/>
          <p:nvPr/>
        </p:nvSpPr>
        <p:spPr>
          <a:xfrm>
            <a:off x="3411864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5595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5595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9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1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9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5">
            <a:extLst>
              <a:ext uri="{FF2B5EF4-FFF2-40B4-BE49-F238E27FC236}">
                <a16:creationId xmlns:a16="http://schemas.microsoft.com/office/drawing/2014/main" id="{1AC75E2C-F217-C0A7-8AB9-A48BEDC67A38}"/>
              </a:ext>
            </a:extLst>
          </p:cNvPr>
          <p:cNvSpPr/>
          <p:nvPr/>
        </p:nvSpPr>
        <p:spPr>
          <a:xfrm>
            <a:off x="3490991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92" y="0"/>
                </a:moveTo>
                <a:lnTo>
                  <a:pt x="10395" y="806"/>
                </a:lnTo>
                <a:lnTo>
                  <a:pt x="4797" y="4759"/>
                </a:lnTo>
                <a:lnTo>
                  <a:pt x="799" y="9502"/>
                </a:lnTo>
                <a:lnTo>
                  <a:pt x="0" y="15843"/>
                </a:lnTo>
                <a:lnTo>
                  <a:pt x="799" y="22181"/>
                </a:lnTo>
                <a:lnTo>
                  <a:pt x="4797" y="27725"/>
                </a:lnTo>
                <a:lnTo>
                  <a:pt x="10395" y="30894"/>
                </a:lnTo>
                <a:lnTo>
                  <a:pt x="16792" y="32478"/>
                </a:lnTo>
                <a:lnTo>
                  <a:pt x="23189" y="30894"/>
                </a:lnTo>
                <a:lnTo>
                  <a:pt x="28786" y="27725"/>
                </a:lnTo>
                <a:lnTo>
                  <a:pt x="31985" y="22181"/>
                </a:lnTo>
                <a:lnTo>
                  <a:pt x="33568" y="15843"/>
                </a:lnTo>
                <a:lnTo>
                  <a:pt x="31985" y="9502"/>
                </a:lnTo>
                <a:lnTo>
                  <a:pt x="28786" y="4759"/>
                </a:lnTo>
                <a:lnTo>
                  <a:pt x="23189" y="806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6">
            <a:extLst>
              <a:ext uri="{FF2B5EF4-FFF2-40B4-BE49-F238E27FC236}">
                <a16:creationId xmlns:a16="http://schemas.microsoft.com/office/drawing/2014/main" id="{3AC07939-DEED-395C-CFA4-1893FD3B1D22}"/>
              </a:ext>
            </a:extLst>
          </p:cNvPr>
          <p:cNvSpPr/>
          <p:nvPr/>
        </p:nvSpPr>
        <p:spPr>
          <a:xfrm>
            <a:off x="3592829" y="4141470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>
                <a:moveTo>
                  <a:pt x="0" y="0"/>
                </a:moveTo>
                <a:lnTo>
                  <a:pt x="256921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4" name="object 67">
            <a:extLst>
              <a:ext uri="{FF2B5EF4-FFF2-40B4-BE49-F238E27FC236}">
                <a16:creationId xmlns:a16="http://schemas.microsoft.com/office/drawing/2014/main" id="{FC78481D-0781-82B0-7869-CF7B684D3C7F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027426" y="4089019"/>
            <a:ext cx="245872" cy="104775"/>
          </a:xfrm>
          <a:prstGeom prst="rect">
            <a:avLst/>
          </a:prstGeom>
        </p:spPr>
      </p:pic>
      <p:sp>
        <p:nvSpPr>
          <p:cNvPr id="65" name="object 68">
            <a:extLst>
              <a:ext uri="{FF2B5EF4-FFF2-40B4-BE49-F238E27FC236}">
                <a16:creationId xmlns:a16="http://schemas.microsoft.com/office/drawing/2014/main" id="{2C6AD650-5507-2AFE-BDFA-AC7603339A33}"/>
              </a:ext>
            </a:extLst>
          </p:cNvPr>
          <p:cNvSpPr txBox="1"/>
          <p:nvPr/>
        </p:nvSpPr>
        <p:spPr>
          <a:xfrm>
            <a:off x="4354195" y="4757673"/>
            <a:ext cx="124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-</a:t>
            </a:r>
            <a:endParaRPr sz="1800" dirty="0">
              <a:latin typeface="Microsoft YaHei"/>
              <a:cs typeface="Microsoft YaHei"/>
            </a:endParaRPr>
          </a:p>
        </p:txBody>
      </p:sp>
      <p:pic>
        <p:nvPicPr>
          <p:cNvPr id="66" name="object 75">
            <a:extLst>
              <a:ext uri="{FF2B5EF4-FFF2-40B4-BE49-F238E27FC236}">
                <a16:creationId xmlns:a16="http://schemas.microsoft.com/office/drawing/2014/main" id="{ED759CD0-1225-B66F-DA9E-8F5E5FD1B2E1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377826" y="3336429"/>
            <a:ext cx="229705" cy="169428"/>
          </a:xfrm>
          <a:prstGeom prst="rect">
            <a:avLst/>
          </a:prstGeom>
        </p:spPr>
      </p:pic>
      <p:grpSp>
        <p:nvGrpSpPr>
          <p:cNvPr id="67" name="object 76">
            <a:extLst>
              <a:ext uri="{FF2B5EF4-FFF2-40B4-BE49-F238E27FC236}">
                <a16:creationId xmlns:a16="http://schemas.microsoft.com/office/drawing/2014/main" id="{B2BC6D82-31C3-4ECC-5C96-E9B64071E8F4}"/>
              </a:ext>
            </a:extLst>
          </p:cNvPr>
          <p:cNvGrpSpPr/>
          <p:nvPr/>
        </p:nvGrpSpPr>
        <p:grpSpPr>
          <a:xfrm>
            <a:off x="4206611" y="3336429"/>
            <a:ext cx="356870" cy="168275"/>
            <a:chOff x="4206611" y="3336429"/>
            <a:chExt cx="356870" cy="168275"/>
          </a:xfrm>
        </p:grpSpPr>
        <p:pic>
          <p:nvPicPr>
            <p:cNvPr id="68" name="object 77">
              <a:extLst>
                <a:ext uri="{FF2B5EF4-FFF2-40B4-BE49-F238E27FC236}">
                  <a16:creationId xmlns:a16="http://schemas.microsoft.com/office/drawing/2014/main" id="{7D4702EF-B1FB-E22D-CC06-6521B609C65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6611" y="3336429"/>
              <a:ext cx="202565" cy="167844"/>
            </a:xfrm>
            <a:prstGeom prst="rect">
              <a:avLst/>
            </a:prstGeom>
          </p:spPr>
        </p:pic>
        <p:sp>
          <p:nvSpPr>
            <p:cNvPr id="69" name="object 78">
              <a:extLst>
                <a:ext uri="{FF2B5EF4-FFF2-40B4-BE49-F238E27FC236}">
                  <a16:creationId xmlns:a16="http://schemas.microsoft.com/office/drawing/2014/main" id="{17A6B047-5C25-8C0B-D34C-D4E693A6844B}"/>
                </a:ext>
              </a:extLst>
            </p:cNvPr>
            <p:cNvSpPr/>
            <p:nvPr/>
          </p:nvSpPr>
          <p:spPr>
            <a:xfrm>
              <a:off x="4447307" y="3452020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0" name="object 79">
            <a:extLst>
              <a:ext uri="{FF2B5EF4-FFF2-40B4-BE49-F238E27FC236}">
                <a16:creationId xmlns:a16="http://schemas.microsoft.com/office/drawing/2014/main" id="{EE5969A5-CB8D-B25B-0F81-225E0F1942A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09344" y="3391058"/>
            <a:ext cx="64344" cy="110840"/>
          </a:xfrm>
          <a:prstGeom prst="rect">
            <a:avLst/>
          </a:prstGeom>
        </p:spPr>
      </p:pic>
      <p:pic>
        <p:nvPicPr>
          <p:cNvPr id="71" name="object 80">
            <a:extLst>
              <a:ext uri="{FF2B5EF4-FFF2-40B4-BE49-F238E27FC236}">
                <a16:creationId xmlns:a16="http://schemas.microsoft.com/office/drawing/2014/main" id="{D879AAF7-3883-6711-2D71-BCF7A8C00084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609400" y="3335457"/>
            <a:ext cx="200371" cy="168453"/>
          </a:xfrm>
          <a:prstGeom prst="rect">
            <a:avLst/>
          </a:prstGeom>
        </p:spPr>
      </p:pic>
      <p:pic>
        <p:nvPicPr>
          <p:cNvPr id="72" name="object 81">
            <a:extLst>
              <a:ext uri="{FF2B5EF4-FFF2-40B4-BE49-F238E27FC236}">
                <a16:creationId xmlns:a16="http://schemas.microsoft.com/office/drawing/2014/main" id="{85D4D21D-7035-568C-2B69-8A374B8076E0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523797" y="3336429"/>
            <a:ext cx="262473" cy="165470"/>
          </a:xfrm>
          <a:prstGeom prst="rect">
            <a:avLst/>
          </a:prstGeom>
        </p:spPr>
      </p:pic>
      <p:pic>
        <p:nvPicPr>
          <p:cNvPr id="80" name="object 27">
            <a:extLst>
              <a:ext uri="{FF2B5EF4-FFF2-40B4-BE49-F238E27FC236}">
                <a16:creationId xmlns:a16="http://schemas.microsoft.com/office/drawing/2014/main" id="{08CA136D-5C5F-9113-BCB3-DBBF70B86110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491" y="3656584"/>
            <a:ext cx="960119" cy="960119"/>
          </a:xfrm>
          <a:prstGeom prst="rect">
            <a:avLst/>
          </a:prstGeom>
        </p:spPr>
      </p:pic>
      <p:pic>
        <p:nvPicPr>
          <p:cNvPr id="81" name="object 28">
            <a:extLst>
              <a:ext uri="{FF2B5EF4-FFF2-40B4-BE49-F238E27FC236}">
                <a16:creationId xmlns:a16="http://schemas.microsoft.com/office/drawing/2014/main" id="{A15CCED2-1A7E-ADA0-938D-798031E06DA2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71" y="3655822"/>
            <a:ext cx="961643" cy="961643"/>
          </a:xfrm>
          <a:prstGeom prst="rect">
            <a:avLst/>
          </a:prstGeom>
        </p:spPr>
      </p:pic>
      <p:pic>
        <p:nvPicPr>
          <p:cNvPr id="82" name="object 29">
            <a:extLst>
              <a:ext uri="{FF2B5EF4-FFF2-40B4-BE49-F238E27FC236}">
                <a16:creationId xmlns:a16="http://schemas.microsoft.com/office/drawing/2014/main" id="{D372EB62-9468-37E2-3878-04428DE6005C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3655822"/>
            <a:ext cx="961643" cy="961643"/>
          </a:xfrm>
          <a:prstGeom prst="rect">
            <a:avLst/>
          </a:prstGeom>
        </p:spPr>
      </p:pic>
      <p:sp>
        <p:nvSpPr>
          <p:cNvPr id="83" name="文本框 82">
            <a:extLst>
              <a:ext uri="{FF2B5EF4-FFF2-40B4-BE49-F238E27FC236}">
                <a16:creationId xmlns:a16="http://schemas.microsoft.com/office/drawing/2014/main" id="{FFB53133-7E8D-2C18-3688-CEF9C4D6202F}"/>
              </a:ext>
            </a:extLst>
          </p:cNvPr>
          <p:cNvSpPr txBox="1"/>
          <p:nvPr/>
        </p:nvSpPr>
        <p:spPr>
          <a:xfrm>
            <a:off x="5219827" y="5599890"/>
            <a:ext cx="1752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lang="en-US" altLang="zh-CN" sz="1800" b="1" dirty="0">
                <a:latin typeface="Calibri"/>
                <a:cs typeface="Calibri"/>
              </a:rPr>
              <a:t>Denoise</a:t>
            </a:r>
            <a:r>
              <a:rPr lang="en-US" altLang="zh-CN" sz="1800" b="1" spc="-70" dirty="0">
                <a:latin typeface="Calibri"/>
                <a:cs typeface="Calibri"/>
              </a:rPr>
              <a:t> </a:t>
            </a:r>
            <a:r>
              <a:rPr lang="en-US" altLang="zh-CN" sz="1800" spc="-10" dirty="0">
                <a:latin typeface="Calibri"/>
                <a:cs typeface="Calibri"/>
              </a:rPr>
              <a:t>Process</a:t>
            </a:r>
            <a:endParaRPr lang="en-US" altLang="zh-CN" sz="1800" dirty="0">
              <a:latin typeface="Calibri"/>
              <a:cs typeface="Calibri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EE8968AC-9B35-67E4-4568-2DB836976342}"/>
              </a:ext>
            </a:extLst>
          </p:cNvPr>
          <p:cNvSpPr txBox="1"/>
          <p:nvPr/>
        </p:nvSpPr>
        <p:spPr>
          <a:xfrm>
            <a:off x="7292594" y="5259458"/>
            <a:ext cx="78739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algn="ctr"/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箭头: 下 84">
            <a:extLst>
              <a:ext uri="{FF2B5EF4-FFF2-40B4-BE49-F238E27FC236}">
                <a16:creationId xmlns:a16="http://schemas.microsoft.com/office/drawing/2014/main" id="{9FD552D9-D302-EFB7-6D6A-5C9A552A2B22}"/>
              </a:ext>
            </a:extLst>
          </p:cNvPr>
          <p:cNvSpPr/>
          <p:nvPr/>
        </p:nvSpPr>
        <p:spPr>
          <a:xfrm>
            <a:off x="7656321" y="4626229"/>
            <a:ext cx="57026" cy="650890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箭头: 下 85">
            <a:extLst>
              <a:ext uri="{FF2B5EF4-FFF2-40B4-BE49-F238E27FC236}">
                <a16:creationId xmlns:a16="http://schemas.microsoft.com/office/drawing/2014/main" id="{A443D07B-FA7B-681F-C2DB-C4F7781F88B5}"/>
              </a:ext>
            </a:extLst>
          </p:cNvPr>
          <p:cNvSpPr/>
          <p:nvPr/>
        </p:nvSpPr>
        <p:spPr>
          <a:xfrm rot="5400000">
            <a:off x="5928028" y="4336111"/>
            <a:ext cx="52060" cy="2502826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DF57A512-5587-5841-0B71-2AF5949CE2C4}"/>
              </a:ext>
            </a:extLst>
          </p:cNvPr>
          <p:cNvSpPr/>
          <p:nvPr/>
        </p:nvSpPr>
        <p:spPr>
          <a:xfrm>
            <a:off x="4354195" y="4859337"/>
            <a:ext cx="126999" cy="1269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箭头: 下 87">
            <a:extLst>
              <a:ext uri="{FF2B5EF4-FFF2-40B4-BE49-F238E27FC236}">
                <a16:creationId xmlns:a16="http://schemas.microsoft.com/office/drawing/2014/main" id="{9E0CAA76-6188-0745-5CEC-67D0AA5425EA}"/>
              </a:ext>
            </a:extLst>
          </p:cNvPr>
          <p:cNvSpPr/>
          <p:nvPr/>
        </p:nvSpPr>
        <p:spPr>
          <a:xfrm rot="10800000">
            <a:off x="4387912" y="4994638"/>
            <a:ext cx="57026" cy="247432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>
            <a:extLst>
              <a:ext uri="{FF2B5EF4-FFF2-40B4-BE49-F238E27FC236}">
                <a16:creationId xmlns:a16="http://schemas.microsoft.com/office/drawing/2014/main" id="{DECCEAD7-754F-EB45-0F91-93EEDB069AB0}"/>
              </a:ext>
            </a:extLst>
          </p:cNvPr>
          <p:cNvSpPr/>
          <p:nvPr/>
        </p:nvSpPr>
        <p:spPr>
          <a:xfrm rot="10800000">
            <a:off x="4387911" y="4616702"/>
            <a:ext cx="57027" cy="237205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箭头: 下 89">
            <a:extLst>
              <a:ext uri="{FF2B5EF4-FFF2-40B4-BE49-F238E27FC236}">
                <a16:creationId xmlns:a16="http://schemas.microsoft.com/office/drawing/2014/main" id="{84700A67-85CA-966F-F395-E705A4BC021F}"/>
              </a:ext>
            </a:extLst>
          </p:cNvPr>
          <p:cNvSpPr/>
          <p:nvPr/>
        </p:nvSpPr>
        <p:spPr>
          <a:xfrm rot="5400000">
            <a:off x="6058316" y="3311055"/>
            <a:ext cx="52060" cy="3211383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6" name="object 60">
            <a:extLst>
              <a:ext uri="{FF2B5EF4-FFF2-40B4-BE49-F238E27FC236}">
                <a16:creationId xmlns:a16="http://schemas.microsoft.com/office/drawing/2014/main" id="{9D2B0DE3-EC1A-CE78-B706-FDB0B718A3D1}"/>
              </a:ext>
            </a:extLst>
          </p:cNvPr>
          <p:cNvSpPr/>
          <p:nvPr/>
        </p:nvSpPr>
        <p:spPr>
          <a:xfrm rot="10800000">
            <a:off x="5278373" y="1943199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04775" y="0"/>
                </a:moveTo>
                <a:lnTo>
                  <a:pt x="0" y="52450"/>
                </a:lnTo>
                <a:lnTo>
                  <a:pt x="104775" y="104774"/>
                </a:lnTo>
                <a:lnTo>
                  <a:pt x="104775" y="69849"/>
                </a:lnTo>
                <a:lnTo>
                  <a:pt x="87375" y="69849"/>
                </a:lnTo>
                <a:lnTo>
                  <a:pt x="87375" y="35051"/>
                </a:lnTo>
                <a:lnTo>
                  <a:pt x="104775" y="35051"/>
                </a:lnTo>
                <a:lnTo>
                  <a:pt x="104775" y="0"/>
                </a:lnTo>
                <a:close/>
              </a:path>
              <a:path w="1572895" h="104775">
                <a:moveTo>
                  <a:pt x="104775" y="35051"/>
                </a:moveTo>
                <a:lnTo>
                  <a:pt x="87375" y="35051"/>
                </a:lnTo>
                <a:lnTo>
                  <a:pt x="87375" y="69849"/>
                </a:lnTo>
                <a:lnTo>
                  <a:pt x="104775" y="69849"/>
                </a:lnTo>
                <a:lnTo>
                  <a:pt x="104775" y="35051"/>
                </a:lnTo>
                <a:close/>
              </a:path>
              <a:path w="1572895" h="104775">
                <a:moveTo>
                  <a:pt x="1572514" y="35051"/>
                </a:moveTo>
                <a:lnTo>
                  <a:pt x="104775" y="35051"/>
                </a:lnTo>
                <a:lnTo>
                  <a:pt x="104775" y="69849"/>
                </a:lnTo>
                <a:lnTo>
                  <a:pt x="1572514" y="69849"/>
                </a:lnTo>
                <a:lnTo>
                  <a:pt x="1572514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141">
            <a:extLst>
              <a:ext uri="{FF2B5EF4-FFF2-40B4-BE49-F238E27FC236}">
                <a16:creationId xmlns:a16="http://schemas.microsoft.com/office/drawing/2014/main" id="{386B921E-45C2-8745-B5BB-3D1761A30D88}"/>
              </a:ext>
            </a:extLst>
          </p:cNvPr>
          <p:cNvSpPr txBox="1"/>
          <p:nvPr/>
        </p:nvSpPr>
        <p:spPr>
          <a:xfrm>
            <a:off x="5628132" y="1300345"/>
            <a:ext cx="935990" cy="278281"/>
          </a:xfrm>
          <a:prstGeom prst="rect">
            <a:avLst/>
          </a:prstGeom>
          <a:solidFill>
            <a:srgbClr val="7030A0">
              <a:alpha val="10195"/>
            </a:srgbClr>
          </a:solidFill>
          <a:ln>
            <a:noFill/>
          </a:ln>
        </p:spPr>
        <p:txBody>
          <a:bodyPr vert="horz" wrap="square" lIns="0" tIns="3175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250"/>
              </a:spcBef>
            </a:pPr>
            <a:r>
              <a:rPr sz="1600" b="1" spc="-10" dirty="0">
                <a:solidFill>
                  <a:schemeClr val="accent6">
                    <a:lumMod val="50000"/>
                  </a:schemeClr>
                </a:solidFill>
                <a:latin typeface="Yu Gothic UI"/>
                <a:cs typeface="Yu Gothic UI"/>
              </a:rPr>
              <a:t>Markov</a:t>
            </a:r>
            <a:endParaRPr sz="1600" dirty="0">
              <a:solidFill>
                <a:schemeClr val="accent6">
                  <a:lumMod val="50000"/>
                </a:schemeClr>
              </a:solidFill>
              <a:latin typeface="Yu Gothic UI"/>
              <a:cs typeface="Yu Gothic UI"/>
            </a:endParaRPr>
          </a:p>
        </p:txBody>
      </p:sp>
      <p:sp>
        <p:nvSpPr>
          <p:cNvPr id="105" name="object 141">
            <a:extLst>
              <a:ext uri="{FF2B5EF4-FFF2-40B4-BE49-F238E27FC236}">
                <a16:creationId xmlns:a16="http://schemas.microsoft.com/office/drawing/2014/main" id="{672F43FF-E6CB-F7AA-E2E8-B5D337024726}"/>
              </a:ext>
            </a:extLst>
          </p:cNvPr>
          <p:cNvSpPr txBox="1"/>
          <p:nvPr/>
        </p:nvSpPr>
        <p:spPr>
          <a:xfrm>
            <a:off x="5628132" y="3455070"/>
            <a:ext cx="935990" cy="278281"/>
          </a:xfrm>
          <a:prstGeom prst="rect">
            <a:avLst/>
          </a:prstGeom>
          <a:solidFill>
            <a:srgbClr val="7030A0">
              <a:alpha val="10195"/>
            </a:srgbClr>
          </a:solidFill>
          <a:ln>
            <a:noFill/>
          </a:ln>
        </p:spPr>
        <p:txBody>
          <a:bodyPr vert="horz" wrap="square" lIns="0" tIns="3175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250"/>
              </a:spcBef>
            </a:pPr>
            <a:r>
              <a:rPr sz="1600" b="1" spc="-10" dirty="0">
                <a:solidFill>
                  <a:schemeClr val="accent6">
                    <a:lumMod val="50000"/>
                  </a:schemeClr>
                </a:solidFill>
                <a:latin typeface="Yu Gothic UI"/>
                <a:cs typeface="Yu Gothic UI"/>
              </a:rPr>
              <a:t>Markov</a:t>
            </a:r>
            <a:endParaRPr sz="1600" dirty="0">
              <a:solidFill>
                <a:schemeClr val="accent6">
                  <a:lumMod val="50000"/>
                </a:schemeClr>
              </a:solidFill>
              <a:latin typeface="Yu Gothic UI"/>
              <a:cs typeface="Yu Gothic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B82EB7E1-5411-02FB-3A08-B9A513914357}"/>
                  </a:ext>
                </a:extLst>
              </p:cNvPr>
              <p:cNvSpPr txBox="1"/>
              <p:nvPr/>
            </p:nvSpPr>
            <p:spPr>
              <a:xfrm>
                <a:off x="5496155" y="1593280"/>
                <a:ext cx="12170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B82EB7E1-5411-02FB-3A08-B9A513914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155" y="1593280"/>
                <a:ext cx="1217064" cy="307777"/>
              </a:xfrm>
              <a:prstGeom prst="rect">
                <a:avLst/>
              </a:prstGeom>
              <a:blipFill>
                <a:blip r:embed="rId18"/>
                <a:stretch>
                  <a:fillRect l="-4020" t="-1961" r="-7538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669813C6-DB7F-7E62-B3E8-CDF3037E7528}"/>
                  </a:ext>
                </a:extLst>
              </p:cNvPr>
              <p:cNvSpPr txBox="1"/>
              <p:nvPr/>
            </p:nvSpPr>
            <p:spPr>
              <a:xfrm>
                <a:off x="5487468" y="3760291"/>
                <a:ext cx="12170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669813C6-DB7F-7E62-B3E8-CDF3037E7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68" y="3760291"/>
                <a:ext cx="1217064" cy="307777"/>
              </a:xfrm>
              <a:prstGeom prst="rect">
                <a:avLst/>
              </a:prstGeom>
              <a:blipFill>
                <a:blip r:embed="rId19"/>
                <a:stretch>
                  <a:fillRect l="-4000" t="-2000" r="-7000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3924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77A66-7971-92B0-0246-ABACCAEE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What’s wrong?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9FAF4AE-433B-E0AB-8606-7EB52B7CB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DENOISING DIFFUSION IMPLICIT MODELS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BF0774-1B5A-5D51-15E1-ABC5CFFE6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Jiaming Song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7B5C8DA-D166-0D61-8DDC-90C25B913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46" name="object 63">
            <a:extLst>
              <a:ext uri="{FF2B5EF4-FFF2-40B4-BE49-F238E27FC236}">
                <a16:creationId xmlns:a16="http://schemas.microsoft.com/office/drawing/2014/main" id="{C74DDABA-BE54-A554-09B0-FCF76434C1A9}"/>
              </a:ext>
            </a:extLst>
          </p:cNvPr>
          <p:cNvSpPr txBox="1"/>
          <p:nvPr/>
        </p:nvSpPr>
        <p:spPr>
          <a:xfrm>
            <a:off x="2607531" y="2793454"/>
            <a:ext cx="21084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Yu Gothic UI"/>
                <a:cs typeface="Yu Gothic UI"/>
              </a:rPr>
              <a:t>Target</a:t>
            </a:r>
            <a:r>
              <a:rPr sz="1800" b="1" spc="-30" dirty="0">
                <a:latin typeface="Yu Gothic UI"/>
                <a:cs typeface="Yu Gothic UI"/>
              </a:rPr>
              <a:t> </a:t>
            </a:r>
            <a:r>
              <a:rPr sz="1800" b="1" spc="-10" dirty="0">
                <a:latin typeface="Yu Gothic UI"/>
                <a:cs typeface="Yu Gothic UI"/>
              </a:rPr>
              <a:t>Distribution</a:t>
            </a:r>
            <a:endParaRPr sz="1800" dirty="0">
              <a:latin typeface="Yu Gothic UI"/>
              <a:cs typeface="Yu Gothic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C92914A-27A9-3067-DB5A-0182E8062C30}"/>
                  </a:ext>
                </a:extLst>
              </p:cNvPr>
              <p:cNvSpPr txBox="1"/>
              <p:nvPr/>
            </p:nvSpPr>
            <p:spPr>
              <a:xfrm>
                <a:off x="5123888" y="2765895"/>
                <a:ext cx="40685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C92914A-27A9-3067-DB5A-0182E8062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888" y="2765895"/>
                <a:ext cx="4068550" cy="307777"/>
              </a:xfrm>
              <a:prstGeom prst="rect">
                <a:avLst/>
              </a:prstGeom>
              <a:blipFill>
                <a:blip r:embed="rId2"/>
                <a:stretch>
                  <a:fillRect l="-900" t="-4000" r="-1799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34B7A7C-1A46-DD95-D25E-6DFF88D9A767}"/>
                  </a:ext>
                </a:extLst>
              </p:cNvPr>
              <p:cNvSpPr txBox="1"/>
              <p:nvPr/>
            </p:nvSpPr>
            <p:spPr>
              <a:xfrm>
                <a:off x="5017456" y="3303205"/>
                <a:ext cx="46528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baseline="-2500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34B7A7C-1A46-DD95-D25E-6DFF88D9A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456" y="3303205"/>
                <a:ext cx="4652876" cy="307777"/>
              </a:xfrm>
              <a:prstGeom prst="rect">
                <a:avLst/>
              </a:prstGeom>
              <a:blipFill>
                <a:blip r:embed="rId3"/>
                <a:stretch>
                  <a:fillRect l="-786" t="-2000" r="-1442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49">
            <a:extLst>
              <a:ext uri="{FF2B5EF4-FFF2-40B4-BE49-F238E27FC236}">
                <a16:creationId xmlns:a16="http://schemas.microsoft.com/office/drawing/2014/main" id="{9FA5FC74-4418-938D-0473-C28FEABC28A4}"/>
              </a:ext>
            </a:extLst>
          </p:cNvPr>
          <p:cNvSpPr txBox="1"/>
          <p:nvPr/>
        </p:nvSpPr>
        <p:spPr>
          <a:xfrm>
            <a:off x="1698498" y="3296178"/>
            <a:ext cx="312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lang="en-US" altLang="zh-CN" sz="1800" b="1" dirty="0">
                <a:latin typeface="Yu Gothic UI"/>
                <a:cs typeface="Yu Gothic UI"/>
              </a:rPr>
              <a:t>Approximated</a:t>
            </a:r>
            <a:r>
              <a:rPr lang="en-US" altLang="zh-CN" sz="1800" b="1" spc="-110" dirty="0">
                <a:latin typeface="Yu Gothic UI"/>
                <a:cs typeface="Yu Gothic UI"/>
              </a:rPr>
              <a:t> </a:t>
            </a:r>
            <a:r>
              <a:rPr lang="en-US" altLang="zh-CN" sz="1800" b="1" spc="-10" dirty="0">
                <a:latin typeface="Yu Gothic UI"/>
                <a:cs typeface="Yu Gothic UI"/>
              </a:rPr>
              <a:t>Distribution</a:t>
            </a:r>
            <a:endParaRPr lang="en-US" altLang="zh-CN" sz="1800" dirty="0">
              <a:latin typeface="Yu Gothic UI"/>
              <a:cs typeface="Yu Gothic UI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29512084-40DD-D35E-989B-296BEC0F46E7}"/>
              </a:ext>
            </a:extLst>
          </p:cNvPr>
          <p:cNvGrpSpPr/>
          <p:nvPr/>
        </p:nvGrpSpPr>
        <p:grpSpPr>
          <a:xfrm>
            <a:off x="1257427" y="1179502"/>
            <a:ext cx="9710546" cy="1285309"/>
            <a:chOff x="1257427" y="1124974"/>
            <a:chExt cx="9710546" cy="1285309"/>
          </a:xfrm>
        </p:grpSpPr>
        <p:sp>
          <p:nvSpPr>
            <p:cNvPr id="51" name="object 53">
              <a:extLst>
                <a:ext uri="{FF2B5EF4-FFF2-40B4-BE49-F238E27FC236}">
                  <a16:creationId xmlns:a16="http://schemas.microsoft.com/office/drawing/2014/main" id="{57FADE21-AC66-A578-7EBB-6CCAC7E3D249}"/>
                </a:ext>
              </a:extLst>
            </p:cNvPr>
            <p:cNvSpPr/>
            <p:nvPr/>
          </p:nvSpPr>
          <p:spPr>
            <a:xfrm>
              <a:off x="8551707" y="1917439"/>
              <a:ext cx="33655" cy="33020"/>
            </a:xfrm>
            <a:custGeom>
              <a:avLst/>
              <a:gdLst/>
              <a:ahLst/>
              <a:cxnLst/>
              <a:rect l="l" t="t" r="r" b="b"/>
              <a:pathLst>
                <a:path w="33654" h="33020">
                  <a:moveTo>
                    <a:pt x="16785" y="0"/>
                  </a:moveTo>
                  <a:lnTo>
                    <a:pt x="10390" y="806"/>
                  </a:lnTo>
                  <a:lnTo>
                    <a:pt x="4796" y="4759"/>
                  </a:lnTo>
                  <a:lnTo>
                    <a:pt x="1599" y="9502"/>
                  </a:lnTo>
                  <a:lnTo>
                    <a:pt x="0" y="15843"/>
                  </a:lnTo>
                  <a:lnTo>
                    <a:pt x="1599" y="22181"/>
                  </a:lnTo>
                  <a:lnTo>
                    <a:pt x="4796" y="27725"/>
                  </a:lnTo>
                  <a:lnTo>
                    <a:pt x="10390" y="30894"/>
                  </a:lnTo>
                  <a:lnTo>
                    <a:pt x="16785" y="32478"/>
                  </a:lnTo>
                  <a:lnTo>
                    <a:pt x="23179" y="30894"/>
                  </a:lnTo>
                  <a:lnTo>
                    <a:pt x="28775" y="27725"/>
                  </a:lnTo>
                  <a:lnTo>
                    <a:pt x="32772" y="22181"/>
                  </a:lnTo>
                  <a:lnTo>
                    <a:pt x="33570" y="15843"/>
                  </a:lnTo>
                  <a:lnTo>
                    <a:pt x="32772" y="9502"/>
                  </a:lnTo>
                  <a:lnTo>
                    <a:pt x="28775" y="4759"/>
                  </a:lnTo>
                  <a:lnTo>
                    <a:pt x="23179" y="806"/>
                  </a:lnTo>
                  <a:lnTo>
                    <a:pt x="167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4">
              <a:extLst>
                <a:ext uri="{FF2B5EF4-FFF2-40B4-BE49-F238E27FC236}">
                  <a16:creationId xmlns:a16="http://schemas.microsoft.com/office/drawing/2014/main" id="{148F20A5-0D4B-8B0E-B786-684A28364B73}"/>
                </a:ext>
              </a:extLst>
            </p:cNvPr>
            <p:cNvSpPr/>
            <p:nvPr/>
          </p:nvSpPr>
          <p:spPr>
            <a:xfrm>
              <a:off x="8630040" y="1917439"/>
              <a:ext cx="33655" cy="33020"/>
            </a:xfrm>
            <a:custGeom>
              <a:avLst/>
              <a:gdLst/>
              <a:ahLst/>
              <a:cxnLst/>
              <a:rect l="l" t="t" r="r" b="b"/>
              <a:pathLst>
                <a:path w="33654" h="33020">
                  <a:moveTo>
                    <a:pt x="16785" y="0"/>
                  </a:moveTo>
                  <a:lnTo>
                    <a:pt x="10390" y="806"/>
                  </a:lnTo>
                  <a:lnTo>
                    <a:pt x="5595" y="4759"/>
                  </a:lnTo>
                  <a:lnTo>
                    <a:pt x="1599" y="9502"/>
                  </a:lnTo>
                  <a:lnTo>
                    <a:pt x="0" y="15843"/>
                  </a:lnTo>
                  <a:lnTo>
                    <a:pt x="1599" y="22181"/>
                  </a:lnTo>
                  <a:lnTo>
                    <a:pt x="5595" y="27725"/>
                  </a:lnTo>
                  <a:lnTo>
                    <a:pt x="10390" y="30894"/>
                  </a:lnTo>
                  <a:lnTo>
                    <a:pt x="16785" y="32478"/>
                  </a:lnTo>
                  <a:lnTo>
                    <a:pt x="23979" y="30894"/>
                  </a:lnTo>
                  <a:lnTo>
                    <a:pt x="28775" y="27725"/>
                  </a:lnTo>
                  <a:lnTo>
                    <a:pt x="32772" y="22181"/>
                  </a:lnTo>
                  <a:lnTo>
                    <a:pt x="33571" y="15843"/>
                  </a:lnTo>
                  <a:lnTo>
                    <a:pt x="32772" y="9502"/>
                  </a:lnTo>
                  <a:lnTo>
                    <a:pt x="28775" y="4759"/>
                  </a:lnTo>
                  <a:lnTo>
                    <a:pt x="23979" y="806"/>
                  </a:lnTo>
                  <a:lnTo>
                    <a:pt x="167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5">
              <a:extLst>
                <a:ext uri="{FF2B5EF4-FFF2-40B4-BE49-F238E27FC236}">
                  <a16:creationId xmlns:a16="http://schemas.microsoft.com/office/drawing/2014/main" id="{05717E38-DD67-32A7-447D-2D6FBDCE503E}"/>
                </a:ext>
              </a:extLst>
            </p:cNvPr>
            <p:cNvSpPr/>
            <p:nvPr/>
          </p:nvSpPr>
          <p:spPr>
            <a:xfrm>
              <a:off x="8709167" y="1917439"/>
              <a:ext cx="33655" cy="33020"/>
            </a:xfrm>
            <a:custGeom>
              <a:avLst/>
              <a:gdLst/>
              <a:ahLst/>
              <a:cxnLst/>
              <a:rect l="l" t="t" r="r" b="b"/>
              <a:pathLst>
                <a:path w="33654" h="33020">
                  <a:moveTo>
                    <a:pt x="16792" y="0"/>
                  </a:moveTo>
                  <a:lnTo>
                    <a:pt x="10395" y="806"/>
                  </a:lnTo>
                  <a:lnTo>
                    <a:pt x="4797" y="4759"/>
                  </a:lnTo>
                  <a:lnTo>
                    <a:pt x="799" y="9502"/>
                  </a:lnTo>
                  <a:lnTo>
                    <a:pt x="0" y="15843"/>
                  </a:lnTo>
                  <a:lnTo>
                    <a:pt x="799" y="22181"/>
                  </a:lnTo>
                  <a:lnTo>
                    <a:pt x="4797" y="27725"/>
                  </a:lnTo>
                  <a:lnTo>
                    <a:pt x="10395" y="30894"/>
                  </a:lnTo>
                  <a:lnTo>
                    <a:pt x="16792" y="32478"/>
                  </a:lnTo>
                  <a:lnTo>
                    <a:pt x="23189" y="30894"/>
                  </a:lnTo>
                  <a:lnTo>
                    <a:pt x="28786" y="27725"/>
                  </a:lnTo>
                  <a:lnTo>
                    <a:pt x="31985" y="22181"/>
                  </a:lnTo>
                  <a:lnTo>
                    <a:pt x="33568" y="15843"/>
                  </a:lnTo>
                  <a:lnTo>
                    <a:pt x="31985" y="9502"/>
                  </a:lnTo>
                  <a:lnTo>
                    <a:pt x="28786" y="4759"/>
                  </a:lnTo>
                  <a:lnTo>
                    <a:pt x="23189" y="806"/>
                  </a:lnTo>
                  <a:lnTo>
                    <a:pt x="167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6">
              <a:extLst>
                <a:ext uri="{FF2B5EF4-FFF2-40B4-BE49-F238E27FC236}">
                  <a16:creationId xmlns:a16="http://schemas.microsoft.com/office/drawing/2014/main" id="{9EE70992-28BE-ABF0-D777-0E182663E702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90344" y="1450164"/>
              <a:ext cx="960119" cy="960119"/>
            </a:xfrm>
            <a:prstGeom prst="rect">
              <a:avLst/>
            </a:prstGeom>
          </p:spPr>
        </p:pic>
        <p:sp>
          <p:nvSpPr>
            <p:cNvPr id="55" name="object 58">
              <a:extLst>
                <a:ext uri="{FF2B5EF4-FFF2-40B4-BE49-F238E27FC236}">
                  <a16:creationId xmlns:a16="http://schemas.microsoft.com/office/drawing/2014/main" id="{B725C6DE-C123-2918-B028-27A8EE3D0662}"/>
                </a:ext>
              </a:extLst>
            </p:cNvPr>
            <p:cNvSpPr txBox="1"/>
            <p:nvPr/>
          </p:nvSpPr>
          <p:spPr>
            <a:xfrm>
              <a:off x="1257427" y="1765378"/>
              <a:ext cx="505459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20" dirty="0">
                  <a:latin typeface="Calibri"/>
                  <a:cs typeface="Calibri"/>
                </a:rPr>
                <a:t>Data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56" name="object 59">
              <a:extLst>
                <a:ext uri="{FF2B5EF4-FFF2-40B4-BE49-F238E27FC236}">
                  <a16:creationId xmlns:a16="http://schemas.microsoft.com/office/drawing/2014/main" id="{E1A39DB7-3895-AB60-2BAB-D0B86870AAB4}"/>
                </a:ext>
              </a:extLst>
            </p:cNvPr>
            <p:cNvSpPr txBox="1"/>
            <p:nvPr/>
          </p:nvSpPr>
          <p:spPr>
            <a:xfrm>
              <a:off x="10359643" y="1765378"/>
              <a:ext cx="608330" cy="330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10" dirty="0">
                  <a:latin typeface="Calibri"/>
                  <a:cs typeface="Calibri"/>
                </a:rPr>
                <a:t>Noise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57" name="object 60">
              <a:extLst>
                <a:ext uri="{FF2B5EF4-FFF2-40B4-BE49-F238E27FC236}">
                  <a16:creationId xmlns:a16="http://schemas.microsoft.com/office/drawing/2014/main" id="{545A9502-AE96-CB9F-ED46-B114989A1800}"/>
                </a:ext>
              </a:extLst>
            </p:cNvPr>
            <p:cNvSpPr/>
            <p:nvPr/>
          </p:nvSpPr>
          <p:spPr>
            <a:xfrm>
              <a:off x="5278373" y="1878536"/>
              <a:ext cx="1572895" cy="104775"/>
            </a:xfrm>
            <a:custGeom>
              <a:avLst/>
              <a:gdLst/>
              <a:ahLst/>
              <a:cxnLst/>
              <a:rect l="l" t="t" r="r" b="b"/>
              <a:pathLst>
                <a:path w="1572895" h="104775">
                  <a:moveTo>
                    <a:pt x="104775" y="0"/>
                  </a:moveTo>
                  <a:lnTo>
                    <a:pt x="0" y="52450"/>
                  </a:lnTo>
                  <a:lnTo>
                    <a:pt x="104775" y="104774"/>
                  </a:lnTo>
                  <a:lnTo>
                    <a:pt x="104775" y="69849"/>
                  </a:lnTo>
                  <a:lnTo>
                    <a:pt x="87375" y="69849"/>
                  </a:lnTo>
                  <a:lnTo>
                    <a:pt x="87375" y="35051"/>
                  </a:lnTo>
                  <a:lnTo>
                    <a:pt x="104775" y="35051"/>
                  </a:lnTo>
                  <a:lnTo>
                    <a:pt x="104775" y="0"/>
                  </a:lnTo>
                  <a:close/>
                </a:path>
                <a:path w="1572895" h="104775">
                  <a:moveTo>
                    <a:pt x="104775" y="35051"/>
                  </a:moveTo>
                  <a:lnTo>
                    <a:pt x="87375" y="35051"/>
                  </a:lnTo>
                  <a:lnTo>
                    <a:pt x="87375" y="69849"/>
                  </a:lnTo>
                  <a:lnTo>
                    <a:pt x="104775" y="69849"/>
                  </a:lnTo>
                  <a:lnTo>
                    <a:pt x="104775" y="35051"/>
                  </a:lnTo>
                  <a:close/>
                </a:path>
                <a:path w="1572895" h="104775">
                  <a:moveTo>
                    <a:pt x="1572514" y="35051"/>
                  </a:moveTo>
                  <a:lnTo>
                    <a:pt x="104775" y="35051"/>
                  </a:lnTo>
                  <a:lnTo>
                    <a:pt x="104775" y="69849"/>
                  </a:lnTo>
                  <a:lnTo>
                    <a:pt x="1572514" y="69849"/>
                  </a:lnTo>
                  <a:lnTo>
                    <a:pt x="1572514" y="35051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61">
              <a:extLst>
                <a:ext uri="{FF2B5EF4-FFF2-40B4-BE49-F238E27FC236}">
                  <a16:creationId xmlns:a16="http://schemas.microsoft.com/office/drawing/2014/main" id="{74F26F60-26F4-C900-F02B-B8B1F7695CE5}"/>
                </a:ext>
              </a:extLst>
            </p:cNvPr>
            <p:cNvSpPr/>
            <p:nvPr/>
          </p:nvSpPr>
          <p:spPr>
            <a:xfrm>
              <a:off x="8811006" y="1930987"/>
              <a:ext cx="257175" cy="0"/>
            </a:xfrm>
            <a:custGeom>
              <a:avLst/>
              <a:gdLst/>
              <a:ahLst/>
              <a:cxnLst/>
              <a:rect l="l" t="t" r="r" b="b"/>
              <a:pathLst>
                <a:path w="257175">
                  <a:moveTo>
                    <a:pt x="0" y="0"/>
                  </a:moveTo>
                  <a:lnTo>
                    <a:pt x="256921" y="0"/>
                  </a:lnTo>
                </a:path>
              </a:pathLst>
            </a:custGeom>
            <a:ln w="34925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62">
              <a:extLst>
                <a:ext uri="{FF2B5EF4-FFF2-40B4-BE49-F238E27FC236}">
                  <a16:creationId xmlns:a16="http://schemas.microsoft.com/office/drawing/2014/main" id="{BCD2EAD8-1379-6ACF-3534-F65743A1B04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45602" y="1878536"/>
              <a:ext cx="245872" cy="104775"/>
            </a:xfrm>
            <a:prstGeom prst="rect">
              <a:avLst/>
            </a:prstGeom>
          </p:spPr>
        </p:pic>
        <p:sp>
          <p:nvSpPr>
            <p:cNvPr id="60" name="object 63">
              <a:extLst>
                <a:ext uri="{FF2B5EF4-FFF2-40B4-BE49-F238E27FC236}">
                  <a16:creationId xmlns:a16="http://schemas.microsoft.com/office/drawing/2014/main" id="{A184C75F-2AAE-135F-68A2-F54C289C4C6A}"/>
                </a:ext>
              </a:extLst>
            </p:cNvPr>
            <p:cNvSpPr/>
            <p:nvPr/>
          </p:nvSpPr>
          <p:spPr>
            <a:xfrm>
              <a:off x="3333531" y="1917439"/>
              <a:ext cx="33655" cy="33020"/>
            </a:xfrm>
            <a:custGeom>
              <a:avLst/>
              <a:gdLst/>
              <a:ahLst/>
              <a:cxnLst/>
              <a:rect l="l" t="t" r="r" b="b"/>
              <a:pathLst>
                <a:path w="33654" h="33020">
                  <a:moveTo>
                    <a:pt x="16785" y="0"/>
                  </a:moveTo>
                  <a:lnTo>
                    <a:pt x="10390" y="806"/>
                  </a:lnTo>
                  <a:lnTo>
                    <a:pt x="4796" y="4759"/>
                  </a:lnTo>
                  <a:lnTo>
                    <a:pt x="1599" y="9502"/>
                  </a:lnTo>
                  <a:lnTo>
                    <a:pt x="0" y="15843"/>
                  </a:lnTo>
                  <a:lnTo>
                    <a:pt x="1599" y="22181"/>
                  </a:lnTo>
                  <a:lnTo>
                    <a:pt x="4796" y="27725"/>
                  </a:lnTo>
                  <a:lnTo>
                    <a:pt x="10390" y="30894"/>
                  </a:lnTo>
                  <a:lnTo>
                    <a:pt x="16785" y="32478"/>
                  </a:lnTo>
                  <a:lnTo>
                    <a:pt x="23179" y="30894"/>
                  </a:lnTo>
                  <a:lnTo>
                    <a:pt x="28775" y="27725"/>
                  </a:lnTo>
                  <a:lnTo>
                    <a:pt x="32772" y="22181"/>
                  </a:lnTo>
                  <a:lnTo>
                    <a:pt x="33570" y="15843"/>
                  </a:lnTo>
                  <a:lnTo>
                    <a:pt x="32772" y="9502"/>
                  </a:lnTo>
                  <a:lnTo>
                    <a:pt x="28775" y="4759"/>
                  </a:lnTo>
                  <a:lnTo>
                    <a:pt x="23179" y="806"/>
                  </a:lnTo>
                  <a:lnTo>
                    <a:pt x="167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4">
              <a:extLst>
                <a:ext uri="{FF2B5EF4-FFF2-40B4-BE49-F238E27FC236}">
                  <a16:creationId xmlns:a16="http://schemas.microsoft.com/office/drawing/2014/main" id="{4FF2CD44-D2C0-F87D-E3E3-1092EE7FC7D4}"/>
                </a:ext>
              </a:extLst>
            </p:cNvPr>
            <p:cNvSpPr/>
            <p:nvPr/>
          </p:nvSpPr>
          <p:spPr>
            <a:xfrm>
              <a:off x="3411864" y="1917439"/>
              <a:ext cx="33655" cy="33020"/>
            </a:xfrm>
            <a:custGeom>
              <a:avLst/>
              <a:gdLst/>
              <a:ahLst/>
              <a:cxnLst/>
              <a:rect l="l" t="t" r="r" b="b"/>
              <a:pathLst>
                <a:path w="33654" h="33020">
                  <a:moveTo>
                    <a:pt x="16785" y="0"/>
                  </a:moveTo>
                  <a:lnTo>
                    <a:pt x="10390" y="806"/>
                  </a:lnTo>
                  <a:lnTo>
                    <a:pt x="5595" y="4759"/>
                  </a:lnTo>
                  <a:lnTo>
                    <a:pt x="1599" y="9502"/>
                  </a:lnTo>
                  <a:lnTo>
                    <a:pt x="0" y="15843"/>
                  </a:lnTo>
                  <a:lnTo>
                    <a:pt x="1599" y="22181"/>
                  </a:lnTo>
                  <a:lnTo>
                    <a:pt x="5595" y="27725"/>
                  </a:lnTo>
                  <a:lnTo>
                    <a:pt x="10390" y="30894"/>
                  </a:lnTo>
                  <a:lnTo>
                    <a:pt x="16785" y="32478"/>
                  </a:lnTo>
                  <a:lnTo>
                    <a:pt x="23979" y="30894"/>
                  </a:lnTo>
                  <a:lnTo>
                    <a:pt x="28775" y="27725"/>
                  </a:lnTo>
                  <a:lnTo>
                    <a:pt x="32772" y="22181"/>
                  </a:lnTo>
                  <a:lnTo>
                    <a:pt x="33571" y="15843"/>
                  </a:lnTo>
                  <a:lnTo>
                    <a:pt x="32772" y="9502"/>
                  </a:lnTo>
                  <a:lnTo>
                    <a:pt x="28775" y="4759"/>
                  </a:lnTo>
                  <a:lnTo>
                    <a:pt x="23979" y="806"/>
                  </a:lnTo>
                  <a:lnTo>
                    <a:pt x="167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5">
              <a:extLst>
                <a:ext uri="{FF2B5EF4-FFF2-40B4-BE49-F238E27FC236}">
                  <a16:creationId xmlns:a16="http://schemas.microsoft.com/office/drawing/2014/main" id="{E2B028A0-4D3A-388E-3BC3-DC2A9D0F43A8}"/>
                </a:ext>
              </a:extLst>
            </p:cNvPr>
            <p:cNvSpPr/>
            <p:nvPr/>
          </p:nvSpPr>
          <p:spPr>
            <a:xfrm>
              <a:off x="3490991" y="1917439"/>
              <a:ext cx="33655" cy="33020"/>
            </a:xfrm>
            <a:custGeom>
              <a:avLst/>
              <a:gdLst/>
              <a:ahLst/>
              <a:cxnLst/>
              <a:rect l="l" t="t" r="r" b="b"/>
              <a:pathLst>
                <a:path w="33654" h="33020">
                  <a:moveTo>
                    <a:pt x="16792" y="0"/>
                  </a:moveTo>
                  <a:lnTo>
                    <a:pt x="10395" y="806"/>
                  </a:lnTo>
                  <a:lnTo>
                    <a:pt x="4797" y="4759"/>
                  </a:lnTo>
                  <a:lnTo>
                    <a:pt x="799" y="9502"/>
                  </a:lnTo>
                  <a:lnTo>
                    <a:pt x="0" y="15843"/>
                  </a:lnTo>
                  <a:lnTo>
                    <a:pt x="799" y="22181"/>
                  </a:lnTo>
                  <a:lnTo>
                    <a:pt x="4797" y="27725"/>
                  </a:lnTo>
                  <a:lnTo>
                    <a:pt x="10395" y="30894"/>
                  </a:lnTo>
                  <a:lnTo>
                    <a:pt x="16792" y="32478"/>
                  </a:lnTo>
                  <a:lnTo>
                    <a:pt x="23189" y="30894"/>
                  </a:lnTo>
                  <a:lnTo>
                    <a:pt x="28786" y="27725"/>
                  </a:lnTo>
                  <a:lnTo>
                    <a:pt x="31985" y="22181"/>
                  </a:lnTo>
                  <a:lnTo>
                    <a:pt x="33568" y="15843"/>
                  </a:lnTo>
                  <a:lnTo>
                    <a:pt x="31985" y="9502"/>
                  </a:lnTo>
                  <a:lnTo>
                    <a:pt x="28786" y="4759"/>
                  </a:lnTo>
                  <a:lnTo>
                    <a:pt x="23189" y="806"/>
                  </a:lnTo>
                  <a:lnTo>
                    <a:pt x="167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6">
              <a:extLst>
                <a:ext uri="{FF2B5EF4-FFF2-40B4-BE49-F238E27FC236}">
                  <a16:creationId xmlns:a16="http://schemas.microsoft.com/office/drawing/2014/main" id="{22056A9B-1B89-2810-C393-2D39C298DC43}"/>
                </a:ext>
              </a:extLst>
            </p:cNvPr>
            <p:cNvSpPr/>
            <p:nvPr/>
          </p:nvSpPr>
          <p:spPr>
            <a:xfrm>
              <a:off x="3592829" y="1930987"/>
              <a:ext cx="257175" cy="0"/>
            </a:xfrm>
            <a:custGeom>
              <a:avLst/>
              <a:gdLst/>
              <a:ahLst/>
              <a:cxnLst/>
              <a:rect l="l" t="t" r="r" b="b"/>
              <a:pathLst>
                <a:path w="257175">
                  <a:moveTo>
                    <a:pt x="0" y="0"/>
                  </a:moveTo>
                  <a:lnTo>
                    <a:pt x="256921" y="0"/>
                  </a:lnTo>
                </a:path>
              </a:pathLst>
            </a:custGeom>
            <a:ln w="34925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7">
              <a:extLst>
                <a:ext uri="{FF2B5EF4-FFF2-40B4-BE49-F238E27FC236}">
                  <a16:creationId xmlns:a16="http://schemas.microsoft.com/office/drawing/2014/main" id="{7E76A9F6-4F36-A726-4C7F-663CFF2B52CF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27426" y="1878536"/>
              <a:ext cx="245872" cy="104775"/>
            </a:xfrm>
            <a:prstGeom prst="rect">
              <a:avLst/>
            </a:prstGeom>
          </p:spPr>
        </p:pic>
        <p:pic>
          <p:nvPicPr>
            <p:cNvPr id="66" name="object 75">
              <a:extLst>
                <a:ext uri="{FF2B5EF4-FFF2-40B4-BE49-F238E27FC236}">
                  <a16:creationId xmlns:a16="http://schemas.microsoft.com/office/drawing/2014/main" id="{B6FC83FE-A5CB-21B1-7465-B05B0AD06D2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7826" y="1125946"/>
              <a:ext cx="229705" cy="169428"/>
            </a:xfrm>
            <a:prstGeom prst="rect">
              <a:avLst/>
            </a:prstGeom>
          </p:spPr>
        </p:pic>
        <p:grpSp>
          <p:nvGrpSpPr>
            <p:cNvPr id="67" name="object 76">
              <a:extLst>
                <a:ext uri="{FF2B5EF4-FFF2-40B4-BE49-F238E27FC236}">
                  <a16:creationId xmlns:a16="http://schemas.microsoft.com/office/drawing/2014/main" id="{9EC9B9C0-47C1-9339-34B9-5FC57B101863}"/>
                </a:ext>
              </a:extLst>
            </p:cNvPr>
            <p:cNvGrpSpPr/>
            <p:nvPr/>
          </p:nvGrpSpPr>
          <p:grpSpPr>
            <a:xfrm>
              <a:off x="4206611" y="1125946"/>
              <a:ext cx="356870" cy="168275"/>
              <a:chOff x="4206611" y="3336429"/>
              <a:chExt cx="356870" cy="168275"/>
            </a:xfrm>
          </p:grpSpPr>
          <p:pic>
            <p:nvPicPr>
              <p:cNvPr id="68" name="object 77">
                <a:extLst>
                  <a:ext uri="{FF2B5EF4-FFF2-40B4-BE49-F238E27FC236}">
                    <a16:creationId xmlns:a16="http://schemas.microsoft.com/office/drawing/2014/main" id="{5E320ED6-AC1F-D9E8-3658-71F4D1EF58F3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206611" y="3336429"/>
                <a:ext cx="202565" cy="167844"/>
              </a:xfrm>
              <a:prstGeom prst="rect">
                <a:avLst/>
              </a:prstGeom>
            </p:spPr>
          </p:pic>
          <p:sp>
            <p:nvSpPr>
              <p:cNvPr id="69" name="object 78">
                <a:extLst>
                  <a:ext uri="{FF2B5EF4-FFF2-40B4-BE49-F238E27FC236}">
                    <a16:creationId xmlns:a16="http://schemas.microsoft.com/office/drawing/2014/main" id="{FCE243EF-9A94-58F9-73CD-EF83BDBA5979}"/>
                  </a:ext>
                </a:extLst>
              </p:cNvPr>
              <p:cNvSpPr/>
              <p:nvPr/>
            </p:nvSpPr>
            <p:spPr>
              <a:xfrm>
                <a:off x="4447307" y="3452020"/>
                <a:ext cx="11620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16204" h="6350">
                    <a:moveTo>
                      <a:pt x="114545" y="0"/>
                    </a:moveTo>
                    <a:lnTo>
                      <a:pt x="3177" y="0"/>
                    </a:lnTo>
                    <a:lnTo>
                      <a:pt x="1417" y="0"/>
                    </a:lnTo>
                    <a:lnTo>
                      <a:pt x="0" y="1418"/>
                    </a:lnTo>
                    <a:lnTo>
                      <a:pt x="0" y="4915"/>
                    </a:lnTo>
                    <a:lnTo>
                      <a:pt x="1417" y="6333"/>
                    </a:lnTo>
                    <a:lnTo>
                      <a:pt x="114545" y="6333"/>
                    </a:lnTo>
                    <a:lnTo>
                      <a:pt x="115963" y="4915"/>
                    </a:lnTo>
                    <a:lnTo>
                      <a:pt x="115963" y="1418"/>
                    </a:lnTo>
                    <a:lnTo>
                      <a:pt x="11454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pic>
          <p:nvPicPr>
            <p:cNvPr id="70" name="object 79">
              <a:extLst>
                <a:ext uri="{FF2B5EF4-FFF2-40B4-BE49-F238E27FC236}">
                  <a16:creationId xmlns:a16="http://schemas.microsoft.com/office/drawing/2014/main" id="{07C4FFBC-7763-ACA4-2980-554287C4DAA8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09344" y="1180575"/>
              <a:ext cx="64344" cy="110840"/>
            </a:xfrm>
            <a:prstGeom prst="rect">
              <a:avLst/>
            </a:prstGeom>
          </p:spPr>
        </p:pic>
        <p:pic>
          <p:nvPicPr>
            <p:cNvPr id="71" name="object 80">
              <a:extLst>
                <a:ext uri="{FF2B5EF4-FFF2-40B4-BE49-F238E27FC236}">
                  <a16:creationId xmlns:a16="http://schemas.microsoft.com/office/drawing/2014/main" id="{D5AE7C73-F924-EA1F-BC25-89C063B59331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09400" y="1124974"/>
              <a:ext cx="200371" cy="168453"/>
            </a:xfrm>
            <a:prstGeom prst="rect">
              <a:avLst/>
            </a:prstGeom>
          </p:spPr>
        </p:pic>
        <p:pic>
          <p:nvPicPr>
            <p:cNvPr id="72" name="object 81">
              <a:extLst>
                <a:ext uri="{FF2B5EF4-FFF2-40B4-BE49-F238E27FC236}">
                  <a16:creationId xmlns:a16="http://schemas.microsoft.com/office/drawing/2014/main" id="{0F93773C-07B0-C84F-F1DE-008FC4E846A1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23797" y="1125946"/>
              <a:ext cx="262473" cy="165470"/>
            </a:xfrm>
            <a:prstGeom prst="rect">
              <a:avLst/>
            </a:prstGeom>
          </p:spPr>
        </p:pic>
        <p:pic>
          <p:nvPicPr>
            <p:cNvPr id="73" name="object 27">
              <a:extLst>
                <a:ext uri="{FF2B5EF4-FFF2-40B4-BE49-F238E27FC236}">
                  <a16:creationId xmlns:a16="http://schemas.microsoft.com/office/drawing/2014/main" id="{0A2880B4-F27F-BA90-B850-CE7A0FBEA991}"/>
                </a:ext>
              </a:extLst>
            </p:cNvPr>
            <p:cNvPicPr/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6491" y="1446101"/>
              <a:ext cx="960119" cy="960119"/>
            </a:xfrm>
            <a:prstGeom prst="rect">
              <a:avLst/>
            </a:prstGeom>
          </p:spPr>
        </p:pic>
        <p:pic>
          <p:nvPicPr>
            <p:cNvPr id="74" name="object 28">
              <a:extLst>
                <a:ext uri="{FF2B5EF4-FFF2-40B4-BE49-F238E27FC236}">
                  <a16:creationId xmlns:a16="http://schemas.microsoft.com/office/drawing/2014/main" id="{D805E3D0-9368-86B0-A657-C9DEDA9CC361}"/>
                </a:ext>
              </a:extLst>
            </p:cNvPr>
            <p:cNvPicPr/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05471" y="1445339"/>
              <a:ext cx="961643" cy="961643"/>
            </a:xfrm>
            <a:prstGeom prst="rect">
              <a:avLst/>
            </a:prstGeom>
          </p:spPr>
        </p:pic>
        <p:pic>
          <p:nvPicPr>
            <p:cNvPr id="75" name="object 29">
              <a:extLst>
                <a:ext uri="{FF2B5EF4-FFF2-40B4-BE49-F238E27FC236}">
                  <a16:creationId xmlns:a16="http://schemas.microsoft.com/office/drawing/2014/main" id="{346BE036-C19D-0019-5AA4-4552027E93CC}"/>
                </a:ext>
              </a:extLst>
            </p:cNvPr>
            <p:cNvPicPr/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51619" y="1445339"/>
              <a:ext cx="961643" cy="961643"/>
            </a:xfrm>
            <a:prstGeom prst="rect">
              <a:avLst/>
            </a:prstGeom>
          </p:spPr>
        </p:pic>
        <p:sp>
          <p:nvSpPr>
            <p:cNvPr id="79" name="object 141">
              <a:extLst>
                <a:ext uri="{FF2B5EF4-FFF2-40B4-BE49-F238E27FC236}">
                  <a16:creationId xmlns:a16="http://schemas.microsoft.com/office/drawing/2014/main" id="{40AB62FB-47CC-1528-00C3-C8CAF2A73CFC}"/>
                </a:ext>
              </a:extLst>
            </p:cNvPr>
            <p:cNvSpPr txBox="1"/>
            <p:nvPr/>
          </p:nvSpPr>
          <p:spPr>
            <a:xfrm>
              <a:off x="5628132" y="1244587"/>
              <a:ext cx="935990" cy="278281"/>
            </a:xfrm>
            <a:prstGeom prst="rect">
              <a:avLst/>
            </a:prstGeom>
            <a:solidFill>
              <a:srgbClr val="7030A0">
                <a:alpha val="10195"/>
              </a:srgbClr>
            </a:solidFill>
            <a:ln>
              <a:noFill/>
            </a:ln>
          </p:spPr>
          <p:txBody>
            <a:bodyPr vert="horz" wrap="square" lIns="0" tIns="31750" rIns="0" bIns="0" rtlCol="0">
              <a:spAutoFit/>
            </a:bodyPr>
            <a:lstStyle/>
            <a:p>
              <a:pPr marL="119380">
                <a:lnSpc>
                  <a:spcPct val="100000"/>
                </a:lnSpc>
                <a:spcBef>
                  <a:spcPts val="250"/>
                </a:spcBef>
              </a:pPr>
              <a:r>
                <a:rPr sz="1600" b="1" spc="-10" dirty="0">
                  <a:solidFill>
                    <a:schemeClr val="accent6">
                      <a:lumMod val="50000"/>
                    </a:schemeClr>
                  </a:solidFill>
                  <a:latin typeface="Yu Gothic UI"/>
                  <a:cs typeface="Yu Gothic UI"/>
                </a:rPr>
                <a:t>Markov</a:t>
              </a:r>
              <a:endParaRPr sz="1600" dirty="0">
                <a:solidFill>
                  <a:schemeClr val="accent6">
                    <a:lumMod val="50000"/>
                  </a:schemeClr>
                </a:solidFill>
                <a:latin typeface="Yu Gothic UI"/>
                <a:cs typeface="Yu Gothic U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AAF92542-B325-21C7-0369-C1CA0645D381}"/>
                    </a:ext>
                  </a:extLst>
                </p:cNvPr>
                <p:cNvSpPr txBox="1"/>
                <p:nvPr/>
              </p:nvSpPr>
              <p:spPr>
                <a:xfrm>
                  <a:off x="5487468" y="1549808"/>
                  <a:ext cx="121706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AAF92542-B325-21C7-0369-C1CA0645D3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7468" y="1549808"/>
                  <a:ext cx="1217064" cy="307777"/>
                </a:xfrm>
                <a:prstGeom prst="rect">
                  <a:avLst/>
                </a:prstGeom>
                <a:blipFill>
                  <a:blip r:embed="rId15"/>
                  <a:stretch>
                    <a:fillRect l="-4000" t="-1961" r="-7000"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1D65BB2B-5ED6-F80F-76C6-9D033EF626DD}"/>
                  </a:ext>
                </a:extLst>
              </p:cNvPr>
              <p:cNvSpPr txBox="1"/>
              <p:nvPr/>
            </p:nvSpPr>
            <p:spPr>
              <a:xfrm>
                <a:off x="616857" y="4150846"/>
                <a:ext cx="54791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在对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的推导过程中， </a:t>
                </a:r>
                <a:r>
                  <a:rPr lang="en-US" altLang="zh-CN" dirty="0"/>
                  <a:t>DDPM</a:t>
                </a:r>
                <a:r>
                  <a:rPr lang="zh-CN" altLang="en-US" dirty="0"/>
                  <a:t>用到了马尔科夫假设。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1D65BB2B-5ED6-F80F-76C6-9D033EF62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57" y="4150846"/>
                <a:ext cx="5479143" cy="646331"/>
              </a:xfrm>
              <a:prstGeom prst="rect">
                <a:avLst/>
              </a:prstGeom>
              <a:blipFill>
                <a:blip r:embed="rId16"/>
                <a:stretch>
                  <a:fillRect l="-890" t="-5660" r="-66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文本框 82">
            <a:extLst>
              <a:ext uri="{FF2B5EF4-FFF2-40B4-BE49-F238E27FC236}">
                <a16:creationId xmlns:a16="http://schemas.microsoft.com/office/drawing/2014/main" id="{B1EB2B89-9AC7-FDED-B3D4-A11DE0A8FEE4}"/>
              </a:ext>
            </a:extLst>
          </p:cNvPr>
          <p:cNvSpPr txBox="1"/>
          <p:nvPr/>
        </p:nvSpPr>
        <p:spPr>
          <a:xfrm>
            <a:off x="6704532" y="4083345"/>
            <a:ext cx="623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不能依靠减少</a:t>
            </a:r>
            <a:r>
              <a:rPr lang="en-US" altLang="zh-CN" dirty="0"/>
              <a:t>T</a:t>
            </a:r>
            <a:r>
              <a:rPr lang="zh-CN" altLang="en-US" dirty="0"/>
              <a:t>来加快采样速度：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8F8A15B2-C496-FAE2-B567-E8EDE698F546}"/>
                  </a:ext>
                </a:extLst>
              </p:cNvPr>
              <p:cNvSpPr txBox="1"/>
              <p:nvPr/>
            </p:nvSpPr>
            <p:spPr>
              <a:xfrm>
                <a:off x="616857" y="4783207"/>
                <a:ext cx="547914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因此我们的采样必须要严格遵照马尔科夫性质，也就是必须从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/>
                  <a:t>一步一步来，不能“跳步”。重建的步长非常长</a:t>
                </a:r>
                <a:r>
                  <a:rPr lang="en-US" altLang="zh-CN" dirty="0"/>
                  <a:t>(DDPM</a:t>
                </a:r>
                <a:r>
                  <a:rPr lang="zh-CN" altLang="en-US" dirty="0"/>
                  <a:t>中设置</a:t>
                </a:r>
                <a:r>
                  <a:rPr lang="en-US" altLang="zh-CN" dirty="0"/>
                  <a:t>T=1000)</a:t>
                </a:r>
                <a:r>
                  <a:rPr lang="zh-CN" altLang="en-US" dirty="0"/>
                  <a:t>，导致速度慢。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8F8A15B2-C496-FAE2-B567-E8EDE698F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57" y="4783207"/>
                <a:ext cx="5479143" cy="923330"/>
              </a:xfrm>
              <a:prstGeom prst="rect">
                <a:avLst/>
              </a:prstGeom>
              <a:blipFill>
                <a:blip r:embed="rId17"/>
                <a:stretch>
                  <a:fillRect l="-890" t="-3974" r="-556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8D97E99-143B-FD52-BE4A-2649C609E949}"/>
                  </a:ext>
                </a:extLst>
              </p:cNvPr>
              <p:cNvSpPr txBox="1"/>
              <p:nvPr/>
            </p:nvSpPr>
            <p:spPr>
              <a:xfrm>
                <a:off x="6784225" y="4644707"/>
                <a:ext cx="547914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因为</a:t>
                </a:r>
                <a:r>
                  <a:rPr lang="zh-CN" altLang="en-US" b="1" dirty="0"/>
                  <a:t>训练时的 </a:t>
                </a:r>
                <a:r>
                  <a:rPr lang="en-US" altLang="zh-CN" b="1" dirty="0"/>
                  <a:t>forward </a:t>
                </a:r>
                <a:r>
                  <a:rPr lang="zh-CN" altLang="en-US" b="1" dirty="0"/>
                  <a:t>过程（扩散过程）和生成时的 </a:t>
                </a:r>
                <a:r>
                  <a:rPr lang="en-US" altLang="zh-CN" b="1" dirty="0"/>
                  <a:t>reverse </a:t>
                </a:r>
                <a:r>
                  <a:rPr lang="zh-CN" altLang="en-US" b="1" dirty="0"/>
                  <a:t>过程</a:t>
                </a:r>
                <a:r>
                  <a:rPr lang="zh-CN" altLang="en-US" dirty="0"/>
                  <a:t>是配对设计的 </a:t>
                </a:r>
                <a:r>
                  <a:rPr lang="en-US" altLang="zh-CN" dirty="0"/>
                  <a:t>—— </a:t>
                </a:r>
                <a:r>
                  <a:rPr lang="zh-CN" altLang="en-US" dirty="0"/>
                  <a:t>如果</a:t>
                </a:r>
                <a:r>
                  <a:rPr lang="zh-CN" altLang="en-US" b="1" dirty="0"/>
                  <a:t>直接减少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zh-CN" altLang="en-US" b="1" dirty="0"/>
                  <a:t>训练阶段就不再覆盖足够多的噪声程度</a:t>
                </a:r>
                <a:r>
                  <a:rPr lang="zh-CN" altLang="en-US" dirty="0"/>
                  <a:t>，模型会缺乏去噪能力，导致生成图像质量严重下降。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8D97E99-143B-FD52-BE4A-2649C609E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225" y="4644707"/>
                <a:ext cx="5479143" cy="1200329"/>
              </a:xfrm>
              <a:prstGeom prst="rect">
                <a:avLst/>
              </a:prstGeom>
              <a:blipFill>
                <a:blip r:embed="rId18"/>
                <a:stretch>
                  <a:fillRect l="-1001" t="-3046" r="-890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885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DBBD4-3F31-EE1B-8BF4-4CC19BB97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Where Markov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5F8EA4-88BE-F4F2-D9E2-418B5C0C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DENOISING DIFFUSION IMPLICIT MODELS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71F54DA-4448-6DDC-E04D-11D0D462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Jiaming Song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002D5E-FC6F-396A-EB1E-4527AFE47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2BDF7911-3DF3-967C-461B-40647CAB5C00}"/>
                  </a:ext>
                </a:extLst>
              </p:cNvPr>
              <p:cNvSpPr txBox="1"/>
              <p:nvPr/>
            </p:nvSpPr>
            <p:spPr>
              <a:xfrm>
                <a:off x="1433890" y="1528482"/>
                <a:ext cx="9324219" cy="651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2BDF7911-3DF3-967C-461B-40647CAB5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890" y="1528482"/>
                <a:ext cx="9324219" cy="651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bject 141">
            <a:extLst>
              <a:ext uri="{FF2B5EF4-FFF2-40B4-BE49-F238E27FC236}">
                <a16:creationId xmlns:a16="http://schemas.microsoft.com/office/drawing/2014/main" id="{F3A3C7FE-DABE-4FB8-BD8A-E8EFFA099E06}"/>
              </a:ext>
            </a:extLst>
          </p:cNvPr>
          <p:cNvSpPr txBox="1"/>
          <p:nvPr/>
        </p:nvSpPr>
        <p:spPr>
          <a:xfrm>
            <a:off x="4432222" y="1098274"/>
            <a:ext cx="935990" cy="278281"/>
          </a:xfrm>
          <a:prstGeom prst="rect">
            <a:avLst/>
          </a:prstGeom>
          <a:solidFill>
            <a:srgbClr val="7030A0">
              <a:alpha val="10195"/>
            </a:srgbClr>
          </a:solidFill>
          <a:ln>
            <a:noFill/>
          </a:ln>
        </p:spPr>
        <p:txBody>
          <a:bodyPr vert="horz" wrap="square" lIns="0" tIns="3175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250"/>
              </a:spcBef>
            </a:pPr>
            <a:r>
              <a:rPr sz="1600" b="1" spc="-10" dirty="0">
                <a:solidFill>
                  <a:schemeClr val="accent6">
                    <a:lumMod val="50000"/>
                  </a:schemeClr>
                </a:solidFill>
                <a:latin typeface="Yu Gothic UI"/>
                <a:cs typeface="Yu Gothic UI"/>
              </a:rPr>
              <a:t>Markov</a:t>
            </a:r>
            <a:endParaRPr sz="1600" dirty="0">
              <a:solidFill>
                <a:schemeClr val="accent6">
                  <a:lumMod val="50000"/>
                </a:schemeClr>
              </a:solidFill>
              <a:latin typeface="Yu Gothic UI"/>
              <a:cs typeface="Yu Gothic UI"/>
            </a:endParaRPr>
          </a:p>
        </p:txBody>
      </p:sp>
      <p:sp>
        <p:nvSpPr>
          <p:cNvPr id="62" name="object 141">
            <a:extLst>
              <a:ext uri="{FF2B5EF4-FFF2-40B4-BE49-F238E27FC236}">
                <a16:creationId xmlns:a16="http://schemas.microsoft.com/office/drawing/2014/main" id="{6B5C458C-90F2-726E-1291-B07ED97B07F1}"/>
              </a:ext>
            </a:extLst>
          </p:cNvPr>
          <p:cNvSpPr txBox="1"/>
          <p:nvPr/>
        </p:nvSpPr>
        <p:spPr>
          <a:xfrm>
            <a:off x="3309938" y="1556996"/>
            <a:ext cx="1522413" cy="278281"/>
          </a:xfrm>
          <a:prstGeom prst="rect">
            <a:avLst/>
          </a:prstGeom>
          <a:solidFill>
            <a:srgbClr val="7030A0">
              <a:alpha val="10195"/>
            </a:srgbClr>
          </a:solidFill>
          <a:ln>
            <a:noFill/>
          </a:ln>
        </p:spPr>
        <p:txBody>
          <a:bodyPr vert="horz" wrap="square" lIns="0" tIns="3175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250"/>
              </a:spcBef>
            </a:pPr>
            <a:endParaRPr sz="1600" dirty="0">
              <a:solidFill>
                <a:schemeClr val="accent6">
                  <a:lumMod val="50000"/>
                </a:schemeClr>
              </a:solidFill>
              <a:latin typeface="Yu Gothic UI"/>
              <a:cs typeface="Yu Gothic UI"/>
            </a:endParaRPr>
          </a:p>
        </p:txBody>
      </p:sp>
      <p:sp>
        <p:nvSpPr>
          <p:cNvPr id="63" name="object 141">
            <a:extLst>
              <a:ext uri="{FF2B5EF4-FFF2-40B4-BE49-F238E27FC236}">
                <a16:creationId xmlns:a16="http://schemas.microsoft.com/office/drawing/2014/main" id="{9EF63BE4-6634-9C70-8E96-AC3E5C775F63}"/>
              </a:ext>
            </a:extLst>
          </p:cNvPr>
          <p:cNvSpPr txBox="1"/>
          <p:nvPr/>
        </p:nvSpPr>
        <p:spPr>
          <a:xfrm>
            <a:off x="5148263" y="1556996"/>
            <a:ext cx="1136651" cy="278281"/>
          </a:xfrm>
          <a:prstGeom prst="rect">
            <a:avLst/>
          </a:prstGeom>
          <a:solidFill>
            <a:srgbClr val="7030A0">
              <a:alpha val="10195"/>
            </a:srgbClr>
          </a:solidFill>
          <a:ln>
            <a:noFill/>
          </a:ln>
        </p:spPr>
        <p:txBody>
          <a:bodyPr vert="horz" wrap="square" lIns="0" tIns="3175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250"/>
              </a:spcBef>
            </a:pPr>
            <a:endParaRPr sz="1600" dirty="0">
              <a:solidFill>
                <a:schemeClr val="accent6">
                  <a:lumMod val="50000"/>
                </a:schemeClr>
              </a:solidFill>
              <a:latin typeface="Yu Gothic UI"/>
              <a:cs typeface="Yu Gothic UI"/>
            </a:endParaRPr>
          </a:p>
        </p:txBody>
      </p:sp>
      <p:cxnSp>
        <p:nvCxnSpPr>
          <p:cNvPr id="68" name="连接符: 曲线 67">
            <a:extLst>
              <a:ext uri="{FF2B5EF4-FFF2-40B4-BE49-F238E27FC236}">
                <a16:creationId xmlns:a16="http://schemas.microsoft.com/office/drawing/2014/main" id="{1B0A31DB-6746-763C-B43B-299A35EF3E7D}"/>
              </a:ext>
            </a:extLst>
          </p:cNvPr>
          <p:cNvCxnSpPr>
            <a:stCxn id="62" idx="0"/>
            <a:endCxn id="63" idx="0"/>
          </p:cNvCxnSpPr>
          <p:nvPr/>
        </p:nvCxnSpPr>
        <p:spPr>
          <a:xfrm rot="5400000" flipH="1" flipV="1">
            <a:off x="4893867" y="734274"/>
            <a:ext cx="12700" cy="1645444"/>
          </a:xfrm>
          <a:prstGeom prst="curvedConnector3">
            <a:avLst>
              <a:gd name="adj1" fmla="val 1375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图片 70">
            <a:hlinkClick r:id="rId4" action="ppaction://hlinksldjump"/>
            <a:extLst>
              <a:ext uri="{FF2B5EF4-FFF2-40B4-BE49-F238E27FC236}">
                <a16:creationId xmlns:a16="http://schemas.microsoft.com/office/drawing/2014/main" id="{E8FC6821-63DA-DEE9-8690-EE95950EF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960" y="2403896"/>
            <a:ext cx="8006080" cy="1928024"/>
          </a:xfrm>
          <a:prstGeom prst="rect">
            <a:avLst/>
          </a:prstGeom>
        </p:spPr>
      </p:pic>
      <p:sp>
        <p:nvSpPr>
          <p:cNvPr id="74" name="矩形 73">
            <a:extLst>
              <a:ext uri="{FF2B5EF4-FFF2-40B4-BE49-F238E27FC236}">
                <a16:creationId xmlns:a16="http://schemas.microsoft.com/office/drawing/2014/main" id="{2E811A28-575E-1DA3-CF3F-CEF65FFA1258}"/>
              </a:ext>
            </a:extLst>
          </p:cNvPr>
          <p:cNvSpPr/>
          <p:nvPr/>
        </p:nvSpPr>
        <p:spPr>
          <a:xfrm>
            <a:off x="5964767" y="3662135"/>
            <a:ext cx="1943100" cy="353483"/>
          </a:xfrm>
          <a:prstGeom prst="rect">
            <a:avLst/>
          </a:prstGeom>
          <a:solidFill>
            <a:srgbClr val="385723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object 141">
            <a:extLst>
              <a:ext uri="{FF2B5EF4-FFF2-40B4-BE49-F238E27FC236}">
                <a16:creationId xmlns:a16="http://schemas.microsoft.com/office/drawing/2014/main" id="{4E055174-A383-BA6B-B2B2-CD0E57169B91}"/>
              </a:ext>
            </a:extLst>
          </p:cNvPr>
          <p:cNvSpPr txBox="1"/>
          <p:nvPr/>
        </p:nvSpPr>
        <p:spPr>
          <a:xfrm>
            <a:off x="8366544" y="1556996"/>
            <a:ext cx="1136651" cy="278281"/>
          </a:xfrm>
          <a:prstGeom prst="rect">
            <a:avLst/>
          </a:prstGeom>
          <a:solidFill>
            <a:srgbClr val="C00000">
              <a:alpha val="27059"/>
            </a:srgbClr>
          </a:solidFill>
          <a:ln>
            <a:noFill/>
          </a:ln>
        </p:spPr>
        <p:txBody>
          <a:bodyPr vert="horz" wrap="square" lIns="0" tIns="3175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250"/>
              </a:spcBef>
            </a:pPr>
            <a:endParaRPr sz="1600" dirty="0">
              <a:solidFill>
                <a:schemeClr val="accent6">
                  <a:lumMod val="50000"/>
                </a:schemeClr>
              </a:solidFill>
              <a:latin typeface="Yu Gothic UI"/>
              <a:cs typeface="Yu Gothic UI"/>
            </a:endParaRP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C6379ABE-0623-56A1-401E-80788606C994}"/>
              </a:ext>
            </a:extLst>
          </p:cNvPr>
          <p:cNvCxnSpPr/>
          <p:nvPr/>
        </p:nvCxnSpPr>
        <p:spPr>
          <a:xfrm>
            <a:off x="6936317" y="4015618"/>
            <a:ext cx="0" cy="5207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2074BE39-6720-B723-029F-9DA4D5B0FBAD}"/>
                  </a:ext>
                </a:extLst>
              </p:cNvPr>
              <p:cNvSpPr txBox="1"/>
              <p:nvPr/>
            </p:nvSpPr>
            <p:spPr>
              <a:xfrm>
                <a:off x="6370260" y="4453824"/>
                <a:ext cx="113211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2074BE39-6720-B723-029F-9DA4D5B0F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260" y="4453824"/>
                <a:ext cx="1132114" cy="400110"/>
              </a:xfrm>
              <a:prstGeom prst="rect">
                <a:avLst/>
              </a:prstGeom>
              <a:blipFill>
                <a:blip r:embed="rId6"/>
                <a:stretch>
                  <a:fillRect r="-1613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object 141">
            <a:extLst>
              <a:ext uri="{FF2B5EF4-FFF2-40B4-BE49-F238E27FC236}">
                <a16:creationId xmlns:a16="http://schemas.microsoft.com/office/drawing/2014/main" id="{440D2643-D6F5-7871-9F7A-835F7FADE192}"/>
              </a:ext>
            </a:extLst>
          </p:cNvPr>
          <p:cNvSpPr txBox="1"/>
          <p:nvPr/>
        </p:nvSpPr>
        <p:spPr>
          <a:xfrm>
            <a:off x="8466874" y="1235944"/>
            <a:ext cx="935990" cy="278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1750" rIns="0" bIns="0" rtlCol="0">
            <a:spAutoFit/>
          </a:bodyPr>
          <a:lstStyle/>
          <a:p>
            <a:pPr marL="119380" algn="ctr">
              <a:lnSpc>
                <a:spcPct val="100000"/>
              </a:lnSpc>
              <a:spcBef>
                <a:spcPts val="250"/>
              </a:spcBef>
            </a:pPr>
            <a:r>
              <a:rPr lang="en-US" sz="1600" b="1" spc="-10" dirty="0">
                <a:solidFill>
                  <a:srgbClr val="C00000"/>
                </a:solidFill>
                <a:latin typeface="Yu Gothic UI"/>
                <a:cs typeface="Yu Gothic UI"/>
              </a:rPr>
              <a:t>useless</a:t>
            </a:r>
            <a:endParaRPr sz="1600" dirty="0">
              <a:solidFill>
                <a:srgbClr val="C00000"/>
              </a:solidFill>
              <a:latin typeface="Yu Gothic UI"/>
              <a:cs typeface="Yu Gothic UI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275174CF-A4BF-77A9-1D7E-B49A6DB41443}"/>
              </a:ext>
            </a:extLst>
          </p:cNvPr>
          <p:cNvSpPr txBox="1"/>
          <p:nvPr/>
        </p:nvSpPr>
        <p:spPr>
          <a:xfrm>
            <a:off x="1283860" y="4934856"/>
            <a:ext cx="962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/>
              <a:t>简而言之，我们利用</a:t>
            </a:r>
            <a:r>
              <a:rPr lang="zh-CN" altLang="en-US" b="1" dirty="0"/>
              <a:t>贝叶斯公式</a:t>
            </a:r>
            <a:r>
              <a:rPr lang="zh-CN" altLang="en-US" dirty="0"/>
              <a:t>和</a:t>
            </a:r>
            <a:r>
              <a:rPr lang="zh-CN" altLang="en-US" b="1" dirty="0"/>
              <a:t>马尔可夫性质</a:t>
            </a:r>
            <a:r>
              <a:rPr lang="zh-CN" altLang="en-US" dirty="0"/>
              <a:t>推导出了损失函数的计算方式，但马尔可夫性质却限制了模型的推理速度，</a:t>
            </a:r>
            <a:r>
              <a:rPr lang="en-US" altLang="zh-CN" dirty="0"/>
              <a:t>DDIM</a:t>
            </a:r>
            <a:r>
              <a:rPr lang="zh-CN" altLang="en-US" dirty="0"/>
              <a:t>的思想就是通过跨步来去马尔可夫化，从而加快推理速度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54DF7B9-853C-F23F-0AE9-AA6FA89A1558}"/>
                  </a:ext>
                </a:extLst>
              </p:cNvPr>
              <p:cNvSpPr txBox="1"/>
              <p:nvPr/>
            </p:nvSpPr>
            <p:spPr>
              <a:xfrm>
                <a:off x="3833906" y="708492"/>
                <a:ext cx="19968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54DF7B9-853C-F23F-0AE9-AA6FA89A1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906" y="708492"/>
                <a:ext cx="199689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288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10D91-6D77-E6C3-BEA5-F9162E2E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Non-Markov</a:t>
            </a:r>
            <a:r>
              <a:rPr lang="en-US" altLang="zh-CN" dirty="0"/>
              <a:t> process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7C0A5A-F872-137E-11A7-DF256619B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DENOISING DIFFUSION IMPLICIT MODELS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E4692F-E6A4-F61B-FC72-0BEE96C9F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Jiaming Song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179822-BC0F-9750-B8B5-22F218C84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object 141">
            <a:extLst>
              <a:ext uri="{FF2B5EF4-FFF2-40B4-BE49-F238E27FC236}">
                <a16:creationId xmlns:a16="http://schemas.microsoft.com/office/drawing/2014/main" id="{2D5F3CF5-8DA8-2239-8CA3-880FA6CC1BFE}"/>
              </a:ext>
            </a:extLst>
          </p:cNvPr>
          <p:cNvSpPr txBox="1"/>
          <p:nvPr/>
        </p:nvSpPr>
        <p:spPr>
          <a:xfrm>
            <a:off x="4432222" y="1599017"/>
            <a:ext cx="935990" cy="278281"/>
          </a:xfrm>
          <a:prstGeom prst="rect">
            <a:avLst/>
          </a:prstGeom>
          <a:solidFill>
            <a:srgbClr val="7030A0">
              <a:alpha val="10195"/>
            </a:srgbClr>
          </a:solidFill>
          <a:ln>
            <a:noFill/>
          </a:ln>
        </p:spPr>
        <p:txBody>
          <a:bodyPr vert="horz" wrap="square" lIns="0" tIns="3175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250"/>
              </a:spcBef>
            </a:pPr>
            <a:r>
              <a:rPr sz="1600" b="1" strike="sngStrike" spc="-10" dirty="0">
                <a:solidFill>
                  <a:schemeClr val="accent6">
                    <a:lumMod val="50000"/>
                  </a:schemeClr>
                </a:solidFill>
                <a:latin typeface="Yu Gothic UI"/>
                <a:cs typeface="Yu Gothic UI"/>
              </a:rPr>
              <a:t>Markov</a:t>
            </a:r>
            <a:endParaRPr sz="1600" strike="sngStrike" dirty="0">
              <a:solidFill>
                <a:schemeClr val="accent6">
                  <a:lumMod val="50000"/>
                </a:schemeClr>
              </a:solidFill>
              <a:latin typeface="Yu Gothic UI"/>
              <a:cs typeface="Yu Gothic UI"/>
            </a:endParaRPr>
          </a:p>
        </p:txBody>
      </p:sp>
      <p:sp>
        <p:nvSpPr>
          <p:cNvPr id="8" name="object 141">
            <a:extLst>
              <a:ext uri="{FF2B5EF4-FFF2-40B4-BE49-F238E27FC236}">
                <a16:creationId xmlns:a16="http://schemas.microsoft.com/office/drawing/2014/main" id="{E63C0DDF-9066-3068-9084-82FDBF8D0362}"/>
              </a:ext>
            </a:extLst>
          </p:cNvPr>
          <p:cNvSpPr txBox="1"/>
          <p:nvPr/>
        </p:nvSpPr>
        <p:spPr>
          <a:xfrm>
            <a:off x="3309938" y="2057739"/>
            <a:ext cx="1522413" cy="278281"/>
          </a:xfrm>
          <a:prstGeom prst="rect">
            <a:avLst/>
          </a:prstGeom>
          <a:solidFill>
            <a:srgbClr val="7030A0">
              <a:alpha val="10195"/>
            </a:srgbClr>
          </a:solidFill>
          <a:ln>
            <a:noFill/>
          </a:ln>
        </p:spPr>
        <p:txBody>
          <a:bodyPr vert="horz" wrap="square" lIns="0" tIns="3175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250"/>
              </a:spcBef>
            </a:pPr>
            <a:endParaRPr sz="1600" dirty="0">
              <a:solidFill>
                <a:schemeClr val="accent6">
                  <a:lumMod val="50000"/>
                </a:schemeClr>
              </a:solidFill>
              <a:latin typeface="Yu Gothic UI"/>
              <a:cs typeface="Yu Gothic UI"/>
            </a:endParaRPr>
          </a:p>
        </p:txBody>
      </p:sp>
      <p:sp>
        <p:nvSpPr>
          <p:cNvPr id="9" name="object 141">
            <a:extLst>
              <a:ext uri="{FF2B5EF4-FFF2-40B4-BE49-F238E27FC236}">
                <a16:creationId xmlns:a16="http://schemas.microsoft.com/office/drawing/2014/main" id="{03C2CDC8-0053-2D9F-CDA0-AA73A2AAC45A}"/>
              </a:ext>
            </a:extLst>
          </p:cNvPr>
          <p:cNvSpPr txBox="1"/>
          <p:nvPr/>
        </p:nvSpPr>
        <p:spPr>
          <a:xfrm>
            <a:off x="5148263" y="2057739"/>
            <a:ext cx="1136651" cy="278281"/>
          </a:xfrm>
          <a:prstGeom prst="rect">
            <a:avLst/>
          </a:prstGeom>
          <a:solidFill>
            <a:srgbClr val="7030A0">
              <a:alpha val="10195"/>
            </a:srgbClr>
          </a:solidFill>
          <a:ln>
            <a:noFill/>
          </a:ln>
        </p:spPr>
        <p:txBody>
          <a:bodyPr vert="horz" wrap="square" lIns="0" tIns="3175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250"/>
              </a:spcBef>
            </a:pPr>
            <a:endParaRPr sz="1600" dirty="0">
              <a:solidFill>
                <a:schemeClr val="accent6">
                  <a:lumMod val="50000"/>
                </a:schemeClr>
              </a:solidFill>
              <a:latin typeface="Yu Gothic UI"/>
              <a:cs typeface="Yu Gothic UI"/>
            </a:endParaRPr>
          </a:p>
        </p:txBody>
      </p:sp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B09840B3-3940-05F3-1D19-C2AB693AD011}"/>
              </a:ext>
            </a:extLst>
          </p:cNvPr>
          <p:cNvCxnSpPr>
            <a:stCxn id="8" idx="0"/>
            <a:endCxn id="9" idx="0"/>
          </p:cNvCxnSpPr>
          <p:nvPr/>
        </p:nvCxnSpPr>
        <p:spPr>
          <a:xfrm rot="5400000" flipH="1" flipV="1">
            <a:off x="4893867" y="1235017"/>
            <a:ext cx="12700" cy="1645444"/>
          </a:xfrm>
          <a:prstGeom prst="curvedConnector3">
            <a:avLst>
              <a:gd name="adj1" fmla="val 1375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141">
            <a:extLst>
              <a:ext uri="{FF2B5EF4-FFF2-40B4-BE49-F238E27FC236}">
                <a16:creationId xmlns:a16="http://schemas.microsoft.com/office/drawing/2014/main" id="{FD763908-5DA5-C5BC-1797-36F8EF26ED16}"/>
              </a:ext>
            </a:extLst>
          </p:cNvPr>
          <p:cNvSpPr txBox="1"/>
          <p:nvPr/>
        </p:nvSpPr>
        <p:spPr>
          <a:xfrm>
            <a:off x="8366544" y="2057739"/>
            <a:ext cx="1136651" cy="278281"/>
          </a:xfrm>
          <a:prstGeom prst="rect">
            <a:avLst/>
          </a:prstGeom>
          <a:solidFill>
            <a:srgbClr val="C00000">
              <a:alpha val="27059"/>
            </a:srgbClr>
          </a:solidFill>
          <a:ln>
            <a:noFill/>
          </a:ln>
        </p:spPr>
        <p:txBody>
          <a:bodyPr vert="horz" wrap="square" lIns="0" tIns="3175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250"/>
              </a:spcBef>
            </a:pPr>
            <a:endParaRPr sz="1600" dirty="0">
              <a:solidFill>
                <a:schemeClr val="accent6">
                  <a:lumMod val="50000"/>
                </a:schemeClr>
              </a:solidFill>
              <a:latin typeface="Yu Gothic UI"/>
              <a:cs typeface="Yu Gothic UI"/>
            </a:endParaRPr>
          </a:p>
        </p:txBody>
      </p:sp>
      <p:sp>
        <p:nvSpPr>
          <p:cNvPr id="12" name="object 141">
            <a:extLst>
              <a:ext uri="{FF2B5EF4-FFF2-40B4-BE49-F238E27FC236}">
                <a16:creationId xmlns:a16="http://schemas.microsoft.com/office/drawing/2014/main" id="{8CBB6C62-86A0-C4F9-2AA9-5238DDC71780}"/>
              </a:ext>
            </a:extLst>
          </p:cNvPr>
          <p:cNvSpPr txBox="1"/>
          <p:nvPr/>
        </p:nvSpPr>
        <p:spPr>
          <a:xfrm>
            <a:off x="8466874" y="1736687"/>
            <a:ext cx="935990" cy="278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1750" rIns="0" bIns="0" rtlCol="0">
            <a:spAutoFit/>
          </a:bodyPr>
          <a:lstStyle/>
          <a:p>
            <a:pPr marL="119380" algn="ctr">
              <a:lnSpc>
                <a:spcPct val="100000"/>
              </a:lnSpc>
              <a:spcBef>
                <a:spcPts val="250"/>
              </a:spcBef>
            </a:pPr>
            <a:r>
              <a:rPr lang="en-US" sz="1600" b="1" spc="-10" dirty="0">
                <a:solidFill>
                  <a:srgbClr val="C00000"/>
                </a:solidFill>
                <a:latin typeface="Yu Gothic UI"/>
                <a:cs typeface="Yu Gothic UI"/>
              </a:rPr>
              <a:t>useless</a:t>
            </a:r>
            <a:endParaRPr sz="1600" dirty="0">
              <a:solidFill>
                <a:srgbClr val="C00000"/>
              </a:solidFill>
              <a:latin typeface="Yu Gothic UI"/>
              <a:cs typeface="Yu Gothic UI"/>
            </a:endParaRPr>
          </a:p>
        </p:txBody>
      </p:sp>
      <p:pic>
        <p:nvPicPr>
          <p:cNvPr id="16" name="图片 15">
            <a:hlinkClick r:id="rId2" action="ppaction://hlinksldjump"/>
            <a:extLst>
              <a:ext uri="{FF2B5EF4-FFF2-40B4-BE49-F238E27FC236}">
                <a16:creationId xmlns:a16="http://schemas.microsoft.com/office/drawing/2014/main" id="{52FB0C92-9A2F-7CB7-DD24-88DBA18E7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59767"/>
            <a:ext cx="10350500" cy="1317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F72DE02-75EF-C844-E7F4-A0DFFDBA0BAF}"/>
                  </a:ext>
                </a:extLst>
              </p:cNvPr>
              <p:cNvSpPr txBox="1"/>
              <p:nvPr/>
            </p:nvSpPr>
            <p:spPr>
              <a:xfrm>
                <a:off x="1433890" y="2029225"/>
                <a:ext cx="9324219" cy="651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F72DE02-75EF-C844-E7F4-A0DFFDBA0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890" y="2029225"/>
                <a:ext cx="9324219" cy="651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999BBE2D-8A75-6C25-BEBE-E77A74550C52}"/>
              </a:ext>
            </a:extLst>
          </p:cNvPr>
          <p:cNvSpPr txBox="1"/>
          <p:nvPr/>
        </p:nvSpPr>
        <p:spPr>
          <a:xfrm>
            <a:off x="7185479" y="2963030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DDPM Loss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718E98A-A9CD-B455-49D7-138153130498}"/>
              </a:ext>
            </a:extLst>
          </p:cNvPr>
          <p:cNvSpPr txBox="1"/>
          <p:nvPr/>
        </p:nvSpPr>
        <p:spPr>
          <a:xfrm>
            <a:off x="7878864" y="517619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Assume: Similar to DDPM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pic>
        <p:nvPicPr>
          <p:cNvPr id="21" name="图片 20">
            <a:hlinkClick r:id="rId5" action="ppaction://hlinksldjump"/>
            <a:extLst>
              <a:ext uri="{FF2B5EF4-FFF2-40B4-BE49-F238E27FC236}">
                <a16:creationId xmlns:a16="http://schemas.microsoft.com/office/drawing/2014/main" id="{D7400026-1B33-EBB4-7EDC-C9FC0A1A4F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890" y="4187466"/>
            <a:ext cx="9464474" cy="780118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83E5961-7F47-8E9D-141E-7BE987077598}"/>
              </a:ext>
            </a:extLst>
          </p:cNvPr>
          <p:cNvSpPr/>
          <p:nvPr/>
        </p:nvSpPr>
        <p:spPr>
          <a:xfrm>
            <a:off x="747486" y="2859767"/>
            <a:ext cx="10606314" cy="138330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757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BB229-2376-4C60-6DDC-C6AB6DE2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Non-Markov</a:t>
            </a:r>
            <a:r>
              <a:rPr lang="en-US" altLang="zh-CN" dirty="0"/>
              <a:t> process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30FAFB6-0B77-E973-962D-5953F8B3A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DENOISING DIFFUSION IMPLICIT MODELS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EF1112-7708-55AD-ECA5-B0BB0C49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Jiaming Song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00A163-F87B-B198-4648-EE2868D67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6" name="图片 5">
            <a:hlinkClick r:id="rId2" action="ppaction://hlinksldjump"/>
            <a:extLst>
              <a:ext uri="{FF2B5EF4-FFF2-40B4-BE49-F238E27FC236}">
                <a16:creationId xmlns:a16="http://schemas.microsoft.com/office/drawing/2014/main" id="{36C1D764-7C07-F459-4FF2-5311BED09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890" y="1749417"/>
            <a:ext cx="9464474" cy="7801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B9E0AD3-0507-A6B6-7CD7-454C44C7D757}"/>
              </a:ext>
            </a:extLst>
          </p:cNvPr>
          <p:cNvSpPr txBox="1"/>
          <p:nvPr/>
        </p:nvSpPr>
        <p:spPr>
          <a:xfrm>
            <a:off x="747486" y="1103086"/>
            <a:ext cx="8505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由于推导过程中为用到马尔可夫性质，因此分布的马尔可夫性质被消除了，使得我们的推理过程可以进行</a:t>
            </a:r>
            <a:r>
              <a:rPr lang="zh-CN" altLang="en-US" b="1" dirty="0">
                <a:solidFill>
                  <a:srgbClr val="0070C0"/>
                </a:solidFill>
              </a:rPr>
              <a:t>跳步</a:t>
            </a:r>
            <a:r>
              <a:rPr lang="en-US" altLang="zh-CN" dirty="0"/>
              <a:t>. (</a:t>
            </a:r>
            <a:r>
              <a:rPr lang="zh-CN" altLang="en-US" dirty="0"/>
              <a:t>例如</a:t>
            </a:r>
            <a:r>
              <a:rPr lang="en-US" altLang="zh-CN" dirty="0"/>
              <a:t>t</a:t>
            </a:r>
            <a:r>
              <a:rPr lang="zh-CN" altLang="en-US" dirty="0"/>
              <a:t>和</a:t>
            </a:r>
            <a:r>
              <a:rPr lang="en-US" altLang="zh-CN" dirty="0"/>
              <a:t>t-1</a:t>
            </a:r>
            <a:r>
              <a:rPr lang="zh-CN" altLang="en-US" dirty="0"/>
              <a:t>可分别代表第</a:t>
            </a:r>
            <a:r>
              <a:rPr lang="en-US" altLang="zh-CN" dirty="0"/>
              <a:t>900</a:t>
            </a:r>
            <a:r>
              <a:rPr lang="zh-CN" altLang="en-US" dirty="0"/>
              <a:t>和第</a:t>
            </a:r>
            <a:r>
              <a:rPr lang="en-US" altLang="zh-CN" dirty="0"/>
              <a:t>800</a:t>
            </a:r>
            <a:r>
              <a:rPr lang="zh-CN" altLang="en-US" dirty="0"/>
              <a:t>步推理过程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6498EB5-A4A6-BC62-B0F6-699AE1FB3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114" y="2723511"/>
            <a:ext cx="9419772" cy="1410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E58446-5199-F800-F31E-BDAE74381AFD}"/>
                  </a:ext>
                </a:extLst>
              </p:cNvPr>
              <p:cNvSpPr txBox="1"/>
              <p:nvPr/>
            </p:nvSpPr>
            <p:spPr>
              <a:xfrm>
                <a:off x="409433" y="4665218"/>
                <a:ext cx="4923428" cy="1085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altLang="zh-CN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BE58446-5199-F800-F31E-BDAE74381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33" y="4665218"/>
                <a:ext cx="4923428" cy="10858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95C9159B-F48B-BF3A-634D-DF4CB2BB1EE9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 flipV="1">
            <a:off x="2871148" y="4059960"/>
            <a:ext cx="1223181" cy="605257"/>
          </a:xfrm>
          <a:prstGeom prst="curved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58EBB88D-6948-E582-F71E-541CBD83E70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39486" y="3673607"/>
            <a:ext cx="2049273" cy="1139587"/>
          </a:xfrm>
          <a:prstGeom prst="curvedConnector3">
            <a:avLst>
              <a:gd name="adj1" fmla="val 8043"/>
            </a:avLst>
          </a:prstGeom>
          <a:ln>
            <a:solidFill>
              <a:srgbClr val="7030A0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0D5E3C7-7E18-1760-D84C-9A38E054F11D}"/>
                  </a:ext>
                </a:extLst>
              </p:cNvPr>
              <p:cNvSpPr txBox="1"/>
              <p:nvPr/>
            </p:nvSpPr>
            <p:spPr>
              <a:xfrm>
                <a:off x="6341931" y="3971278"/>
                <a:ext cx="3200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方向上</m:t>
                    </m:r>
                  </m:oMath>
                </a14:m>
                <a:r>
                  <a:rPr lang="zh-CN" altLang="en-US" dirty="0"/>
                  <a:t>所加的噪声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0D5E3C7-7E18-1760-D84C-9A38E054F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931" y="3971278"/>
                <a:ext cx="3200400" cy="369332"/>
              </a:xfrm>
              <a:prstGeom prst="rect">
                <a:avLst/>
              </a:prstGeom>
              <a:blipFill>
                <a:blip r:embed="rId6"/>
                <a:stretch>
                  <a:fillRect l="-1524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934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A7A066F-BFD0-3382-1699-EF8A84FA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Brief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061086-3707-F3F9-E2A8-48C3E9D74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DENOISING DIFFUSION IMPLICIT MODELS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49AA8B-E18E-4AB3-ECBC-18D4BB1CB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Jiaming Song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BCABA0-FC55-1069-83EC-DC02230C8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7" name="object 22">
            <a:extLst>
              <a:ext uri="{FF2B5EF4-FFF2-40B4-BE49-F238E27FC236}">
                <a16:creationId xmlns:a16="http://schemas.microsoft.com/office/drawing/2014/main" id="{378FE3F1-BDE9-8ECC-0374-ADF774D8D448}"/>
              </a:ext>
            </a:extLst>
          </p:cNvPr>
          <p:cNvSpPr/>
          <p:nvPr/>
        </p:nvSpPr>
        <p:spPr>
          <a:xfrm>
            <a:off x="855170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3">
            <a:extLst>
              <a:ext uri="{FF2B5EF4-FFF2-40B4-BE49-F238E27FC236}">
                <a16:creationId xmlns:a16="http://schemas.microsoft.com/office/drawing/2014/main" id="{FE401ED5-D391-4713-CC01-FFA7541F206A}"/>
              </a:ext>
            </a:extLst>
          </p:cNvPr>
          <p:cNvSpPr/>
          <p:nvPr/>
        </p:nvSpPr>
        <p:spPr>
          <a:xfrm>
            <a:off x="8630040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4">
            <a:extLst>
              <a:ext uri="{FF2B5EF4-FFF2-40B4-BE49-F238E27FC236}">
                <a16:creationId xmlns:a16="http://schemas.microsoft.com/office/drawing/2014/main" id="{C5FCC85D-4704-6B29-B9B1-76C9E998EF1A}"/>
              </a:ext>
            </a:extLst>
          </p:cNvPr>
          <p:cNvSpPr/>
          <p:nvPr/>
        </p:nvSpPr>
        <p:spPr>
          <a:xfrm>
            <a:off x="870916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6">
            <a:extLst>
              <a:ext uri="{FF2B5EF4-FFF2-40B4-BE49-F238E27FC236}">
                <a16:creationId xmlns:a16="http://schemas.microsoft.com/office/drawing/2014/main" id="{2C17D14C-6EC7-02ED-6B1C-35215FFEB6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1456181"/>
            <a:ext cx="960119" cy="960119"/>
          </a:xfrm>
          <a:prstGeom prst="rect">
            <a:avLst/>
          </a:prstGeom>
        </p:spPr>
      </p:pic>
      <p:pic>
        <p:nvPicPr>
          <p:cNvPr id="22" name="object 27">
            <a:extLst>
              <a:ext uri="{FF2B5EF4-FFF2-40B4-BE49-F238E27FC236}">
                <a16:creationId xmlns:a16="http://schemas.microsoft.com/office/drawing/2014/main" id="{AE25117E-0553-536D-3671-4C6575CA4C2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491" y="1456181"/>
            <a:ext cx="960119" cy="960119"/>
          </a:xfrm>
          <a:prstGeom prst="rect">
            <a:avLst/>
          </a:prstGeom>
        </p:spPr>
      </p:pic>
      <p:pic>
        <p:nvPicPr>
          <p:cNvPr id="23" name="object 28">
            <a:extLst>
              <a:ext uri="{FF2B5EF4-FFF2-40B4-BE49-F238E27FC236}">
                <a16:creationId xmlns:a16="http://schemas.microsoft.com/office/drawing/2014/main" id="{DE669718-9948-8FB0-7BC7-09AD5055C58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71" y="1455419"/>
            <a:ext cx="961643" cy="961643"/>
          </a:xfrm>
          <a:prstGeom prst="rect">
            <a:avLst/>
          </a:prstGeom>
        </p:spPr>
      </p:pic>
      <p:pic>
        <p:nvPicPr>
          <p:cNvPr id="24" name="object 29">
            <a:extLst>
              <a:ext uri="{FF2B5EF4-FFF2-40B4-BE49-F238E27FC236}">
                <a16:creationId xmlns:a16="http://schemas.microsoft.com/office/drawing/2014/main" id="{E512BACF-45ED-CF63-7F5F-8ECE73F2CED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1455419"/>
            <a:ext cx="961643" cy="961643"/>
          </a:xfrm>
          <a:prstGeom prst="rect">
            <a:avLst/>
          </a:prstGeom>
        </p:spPr>
      </p:pic>
      <p:sp>
        <p:nvSpPr>
          <p:cNvPr id="25" name="object 30">
            <a:extLst>
              <a:ext uri="{FF2B5EF4-FFF2-40B4-BE49-F238E27FC236}">
                <a16:creationId xmlns:a16="http://schemas.microsoft.com/office/drawing/2014/main" id="{E7F9A9BE-31AC-B305-9ED1-F6D6F7524CCC}"/>
              </a:ext>
            </a:extLst>
          </p:cNvPr>
          <p:cNvSpPr txBox="1"/>
          <p:nvPr/>
        </p:nvSpPr>
        <p:spPr>
          <a:xfrm>
            <a:off x="1257427" y="1771269"/>
            <a:ext cx="5054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31">
            <a:extLst>
              <a:ext uri="{FF2B5EF4-FFF2-40B4-BE49-F238E27FC236}">
                <a16:creationId xmlns:a16="http://schemas.microsoft.com/office/drawing/2014/main" id="{779A409E-AA25-786C-4C9A-02BF96DA32FC}"/>
              </a:ext>
            </a:extLst>
          </p:cNvPr>
          <p:cNvSpPr txBox="1"/>
          <p:nvPr/>
        </p:nvSpPr>
        <p:spPr>
          <a:xfrm>
            <a:off x="10359643" y="1771269"/>
            <a:ext cx="608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32">
            <a:extLst>
              <a:ext uri="{FF2B5EF4-FFF2-40B4-BE49-F238E27FC236}">
                <a16:creationId xmlns:a16="http://schemas.microsoft.com/office/drawing/2014/main" id="{5042EE81-FAC4-1629-A62A-70BF2BC1B861}"/>
              </a:ext>
            </a:extLst>
          </p:cNvPr>
          <p:cNvSpPr/>
          <p:nvPr/>
        </p:nvSpPr>
        <p:spPr>
          <a:xfrm>
            <a:off x="8811006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3">
            <a:extLst>
              <a:ext uri="{FF2B5EF4-FFF2-40B4-BE49-F238E27FC236}">
                <a16:creationId xmlns:a16="http://schemas.microsoft.com/office/drawing/2014/main" id="{627F694D-58A7-2CE2-9A66-FD2C72C52D9E}"/>
              </a:ext>
            </a:extLst>
          </p:cNvPr>
          <p:cNvSpPr/>
          <p:nvPr/>
        </p:nvSpPr>
        <p:spPr>
          <a:xfrm>
            <a:off x="8245602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4">
            <a:extLst>
              <a:ext uri="{FF2B5EF4-FFF2-40B4-BE49-F238E27FC236}">
                <a16:creationId xmlns:a16="http://schemas.microsoft.com/office/drawing/2014/main" id="{EA92DFC6-7941-D22D-07A8-6C006794FA86}"/>
              </a:ext>
            </a:extLst>
          </p:cNvPr>
          <p:cNvSpPr/>
          <p:nvPr/>
        </p:nvSpPr>
        <p:spPr>
          <a:xfrm>
            <a:off x="333353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5">
            <a:extLst>
              <a:ext uri="{FF2B5EF4-FFF2-40B4-BE49-F238E27FC236}">
                <a16:creationId xmlns:a16="http://schemas.microsoft.com/office/drawing/2014/main" id="{AA589E6B-B81A-20F7-4372-1212FD972AF5}"/>
              </a:ext>
            </a:extLst>
          </p:cNvPr>
          <p:cNvSpPr/>
          <p:nvPr/>
        </p:nvSpPr>
        <p:spPr>
          <a:xfrm>
            <a:off x="3411864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6">
            <a:extLst>
              <a:ext uri="{FF2B5EF4-FFF2-40B4-BE49-F238E27FC236}">
                <a16:creationId xmlns:a16="http://schemas.microsoft.com/office/drawing/2014/main" id="{2FCCAC99-608D-967D-6725-75BB48E96115}"/>
              </a:ext>
            </a:extLst>
          </p:cNvPr>
          <p:cNvSpPr/>
          <p:nvPr/>
        </p:nvSpPr>
        <p:spPr>
          <a:xfrm>
            <a:off x="349099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7">
            <a:extLst>
              <a:ext uri="{FF2B5EF4-FFF2-40B4-BE49-F238E27FC236}">
                <a16:creationId xmlns:a16="http://schemas.microsoft.com/office/drawing/2014/main" id="{2E19FFD7-28A4-8905-8935-B8B9D74AD9F1}"/>
              </a:ext>
            </a:extLst>
          </p:cNvPr>
          <p:cNvSpPr/>
          <p:nvPr/>
        </p:nvSpPr>
        <p:spPr>
          <a:xfrm>
            <a:off x="3592829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8">
            <a:extLst>
              <a:ext uri="{FF2B5EF4-FFF2-40B4-BE49-F238E27FC236}">
                <a16:creationId xmlns:a16="http://schemas.microsoft.com/office/drawing/2014/main" id="{16A22446-B009-CB03-6E50-E1DDD2ADA7A0}"/>
              </a:ext>
            </a:extLst>
          </p:cNvPr>
          <p:cNvSpPr/>
          <p:nvPr/>
        </p:nvSpPr>
        <p:spPr>
          <a:xfrm>
            <a:off x="3027426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9">
            <a:extLst>
              <a:ext uri="{FF2B5EF4-FFF2-40B4-BE49-F238E27FC236}">
                <a16:creationId xmlns:a16="http://schemas.microsoft.com/office/drawing/2014/main" id="{53037468-42AD-DE3F-F211-E7F3BA2F6D44}"/>
              </a:ext>
            </a:extLst>
          </p:cNvPr>
          <p:cNvGrpSpPr/>
          <p:nvPr/>
        </p:nvGrpSpPr>
        <p:grpSpPr>
          <a:xfrm>
            <a:off x="3137916" y="1168908"/>
            <a:ext cx="586740" cy="581025"/>
            <a:chOff x="3137916" y="1168908"/>
            <a:chExt cx="586740" cy="581025"/>
          </a:xfrm>
        </p:grpSpPr>
        <p:pic>
          <p:nvPicPr>
            <p:cNvPr id="35" name="object 40">
              <a:extLst>
                <a:ext uri="{FF2B5EF4-FFF2-40B4-BE49-F238E27FC236}">
                  <a16:creationId xmlns:a16="http://schemas.microsoft.com/office/drawing/2014/main" id="{93D6017B-97C8-FD40-774E-D5C405986AB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41934" y="1170849"/>
              <a:ext cx="574683" cy="570664"/>
            </a:xfrm>
            <a:prstGeom prst="rect">
              <a:avLst/>
            </a:prstGeom>
          </p:spPr>
        </p:pic>
        <p:sp>
          <p:nvSpPr>
            <p:cNvPr id="36" name="object 41">
              <a:extLst>
                <a:ext uri="{FF2B5EF4-FFF2-40B4-BE49-F238E27FC236}">
                  <a16:creationId xmlns:a16="http://schemas.microsoft.com/office/drawing/2014/main" id="{46E1A8C7-CFB8-FC9A-36CB-5FEFB651F37A}"/>
                </a:ext>
              </a:extLst>
            </p:cNvPr>
            <p:cNvSpPr/>
            <p:nvPr/>
          </p:nvSpPr>
          <p:spPr>
            <a:xfrm>
              <a:off x="3137916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42">
              <a:extLst>
                <a:ext uri="{FF2B5EF4-FFF2-40B4-BE49-F238E27FC236}">
                  <a16:creationId xmlns:a16="http://schemas.microsoft.com/office/drawing/2014/main" id="{389D41BD-0201-E48B-4D49-BE6A30425942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43">
              <a:extLst>
                <a:ext uri="{FF2B5EF4-FFF2-40B4-BE49-F238E27FC236}">
                  <a16:creationId xmlns:a16="http://schemas.microsoft.com/office/drawing/2014/main" id="{2E3ECF70-5D72-3B0B-901D-D7801A447A3B}"/>
                </a:ext>
              </a:extLst>
            </p:cNvPr>
            <p:cNvSpPr/>
            <p:nvPr/>
          </p:nvSpPr>
          <p:spPr>
            <a:xfrm>
              <a:off x="3262884" y="1363980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44">
            <a:extLst>
              <a:ext uri="{FF2B5EF4-FFF2-40B4-BE49-F238E27FC236}">
                <a16:creationId xmlns:a16="http://schemas.microsoft.com/office/drawing/2014/main" id="{878EB50D-376B-7461-3B9E-BE38B162F365}"/>
              </a:ext>
            </a:extLst>
          </p:cNvPr>
          <p:cNvGrpSpPr/>
          <p:nvPr/>
        </p:nvGrpSpPr>
        <p:grpSpPr>
          <a:xfrm>
            <a:off x="8377428" y="1168908"/>
            <a:ext cx="586740" cy="581025"/>
            <a:chOff x="8377428" y="1168908"/>
            <a:chExt cx="586740" cy="581025"/>
          </a:xfrm>
        </p:grpSpPr>
        <p:pic>
          <p:nvPicPr>
            <p:cNvPr id="40" name="object 45">
              <a:extLst>
                <a:ext uri="{FF2B5EF4-FFF2-40B4-BE49-F238E27FC236}">
                  <a16:creationId xmlns:a16="http://schemas.microsoft.com/office/drawing/2014/main" id="{9ED4D2A9-2907-BBBA-59A4-9779F5153D36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1446" y="1170849"/>
              <a:ext cx="574683" cy="570664"/>
            </a:xfrm>
            <a:prstGeom prst="rect">
              <a:avLst/>
            </a:prstGeom>
          </p:spPr>
        </p:pic>
        <p:sp>
          <p:nvSpPr>
            <p:cNvPr id="41" name="object 46">
              <a:extLst>
                <a:ext uri="{FF2B5EF4-FFF2-40B4-BE49-F238E27FC236}">
                  <a16:creationId xmlns:a16="http://schemas.microsoft.com/office/drawing/2014/main" id="{4FAE91CD-6952-64E6-4747-3C1FC19858B2}"/>
                </a:ext>
              </a:extLst>
            </p:cNvPr>
            <p:cNvSpPr/>
            <p:nvPr/>
          </p:nvSpPr>
          <p:spPr>
            <a:xfrm>
              <a:off x="8377428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40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7">
              <a:extLst>
                <a:ext uri="{FF2B5EF4-FFF2-40B4-BE49-F238E27FC236}">
                  <a16:creationId xmlns:a16="http://schemas.microsoft.com/office/drawing/2014/main" id="{8F8EC26B-3B37-0B1A-B65E-22B7C436D117}"/>
                </a:ext>
              </a:extLst>
            </p:cNvPr>
            <p:cNvSpPr/>
            <p:nvPr/>
          </p:nvSpPr>
          <p:spPr>
            <a:xfrm>
              <a:off x="8430768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499999" y="272796"/>
                  </a:moveTo>
                  <a:lnTo>
                    <a:pt x="487324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324" y="279146"/>
                  </a:lnTo>
                  <a:lnTo>
                    <a:pt x="499999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8">
              <a:extLst>
                <a:ext uri="{FF2B5EF4-FFF2-40B4-BE49-F238E27FC236}">
                  <a16:creationId xmlns:a16="http://schemas.microsoft.com/office/drawing/2014/main" id="{63576D82-AA6D-5C33-CDE5-EBE4ADE94C41}"/>
                </a:ext>
              </a:extLst>
            </p:cNvPr>
            <p:cNvSpPr/>
            <p:nvPr/>
          </p:nvSpPr>
          <p:spPr>
            <a:xfrm>
              <a:off x="8500872" y="1363980"/>
              <a:ext cx="318770" cy="163195"/>
            </a:xfrm>
            <a:custGeom>
              <a:avLst/>
              <a:gdLst/>
              <a:ahLst/>
              <a:cxnLst/>
              <a:rect l="l" t="t" r="r" b="b"/>
              <a:pathLst>
                <a:path w="318770" h="163194">
                  <a:moveTo>
                    <a:pt x="0" y="163068"/>
                  </a:moveTo>
                  <a:lnTo>
                    <a:pt x="52814" y="141684"/>
                  </a:lnTo>
                  <a:lnTo>
                    <a:pt x="86985" y="108881"/>
                  </a:lnTo>
                  <a:lnTo>
                    <a:pt x="108696" y="71485"/>
                  </a:lnTo>
                  <a:lnTo>
                    <a:pt x="124130" y="36321"/>
                  </a:lnTo>
                  <a:lnTo>
                    <a:pt x="139473" y="10218"/>
                  </a:lnTo>
                  <a:lnTo>
                    <a:pt x="160908" y="0"/>
                  </a:lnTo>
                  <a:lnTo>
                    <a:pt x="181949" y="10182"/>
                  </a:lnTo>
                  <a:lnTo>
                    <a:pt x="196351" y="36209"/>
                  </a:lnTo>
                  <a:lnTo>
                    <a:pt x="210661" y="71294"/>
                  </a:lnTo>
                  <a:lnTo>
                    <a:pt x="231426" y="108655"/>
                  </a:lnTo>
                  <a:lnTo>
                    <a:pt x="265195" y="141507"/>
                  </a:lnTo>
                  <a:lnTo>
                    <a:pt x="318516" y="163068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9">
            <a:extLst>
              <a:ext uri="{FF2B5EF4-FFF2-40B4-BE49-F238E27FC236}">
                <a16:creationId xmlns:a16="http://schemas.microsoft.com/office/drawing/2014/main" id="{0B06E9C5-F064-FD91-A7FB-F3A21838C125}"/>
              </a:ext>
            </a:extLst>
          </p:cNvPr>
          <p:cNvSpPr txBox="1"/>
          <p:nvPr/>
        </p:nvSpPr>
        <p:spPr>
          <a:xfrm>
            <a:off x="3325114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5" name="object 50">
            <a:extLst>
              <a:ext uri="{FF2B5EF4-FFF2-40B4-BE49-F238E27FC236}">
                <a16:creationId xmlns:a16="http://schemas.microsoft.com/office/drawing/2014/main" id="{2AE88605-5800-8110-70FC-94BF05E5CB1C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15970" y="2014473"/>
            <a:ext cx="213867" cy="213867"/>
          </a:xfrm>
          <a:prstGeom prst="rect">
            <a:avLst/>
          </a:prstGeom>
        </p:spPr>
      </p:pic>
      <p:sp>
        <p:nvSpPr>
          <p:cNvPr id="46" name="object 51">
            <a:extLst>
              <a:ext uri="{FF2B5EF4-FFF2-40B4-BE49-F238E27FC236}">
                <a16:creationId xmlns:a16="http://schemas.microsoft.com/office/drawing/2014/main" id="{DD9F817A-25E1-005F-87D9-4F9EE7670F28}"/>
              </a:ext>
            </a:extLst>
          </p:cNvPr>
          <p:cNvSpPr txBox="1"/>
          <p:nvPr/>
        </p:nvSpPr>
        <p:spPr>
          <a:xfrm>
            <a:off x="8561323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7" name="object 52">
            <a:extLst>
              <a:ext uri="{FF2B5EF4-FFF2-40B4-BE49-F238E27FC236}">
                <a16:creationId xmlns:a16="http://schemas.microsoft.com/office/drawing/2014/main" id="{2FE1CE3F-A3D1-9542-382D-A914760B550E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50909" y="2014473"/>
            <a:ext cx="213868" cy="213867"/>
          </a:xfrm>
          <a:prstGeom prst="rect">
            <a:avLst/>
          </a:prstGeom>
        </p:spPr>
      </p:pic>
      <p:sp>
        <p:nvSpPr>
          <p:cNvPr id="48" name="object 53">
            <a:extLst>
              <a:ext uri="{FF2B5EF4-FFF2-40B4-BE49-F238E27FC236}">
                <a16:creationId xmlns:a16="http://schemas.microsoft.com/office/drawing/2014/main" id="{42FB8065-1DCB-8F1E-821D-AF6BA681B452}"/>
              </a:ext>
            </a:extLst>
          </p:cNvPr>
          <p:cNvSpPr/>
          <p:nvPr/>
        </p:nvSpPr>
        <p:spPr>
          <a:xfrm>
            <a:off x="8551707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4796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4796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1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0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1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54">
            <a:extLst>
              <a:ext uri="{FF2B5EF4-FFF2-40B4-BE49-F238E27FC236}">
                <a16:creationId xmlns:a16="http://schemas.microsoft.com/office/drawing/2014/main" id="{12FE94C5-5521-EEAC-BC31-D3B0C893C65D}"/>
              </a:ext>
            </a:extLst>
          </p:cNvPr>
          <p:cNvSpPr/>
          <p:nvPr/>
        </p:nvSpPr>
        <p:spPr>
          <a:xfrm>
            <a:off x="8630040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5595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5595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9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1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9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5">
            <a:extLst>
              <a:ext uri="{FF2B5EF4-FFF2-40B4-BE49-F238E27FC236}">
                <a16:creationId xmlns:a16="http://schemas.microsoft.com/office/drawing/2014/main" id="{ACEE89B5-DDB4-0B23-F3AB-6138C0CB4E00}"/>
              </a:ext>
            </a:extLst>
          </p:cNvPr>
          <p:cNvSpPr/>
          <p:nvPr/>
        </p:nvSpPr>
        <p:spPr>
          <a:xfrm>
            <a:off x="8709167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92" y="0"/>
                </a:moveTo>
                <a:lnTo>
                  <a:pt x="10395" y="806"/>
                </a:lnTo>
                <a:lnTo>
                  <a:pt x="4797" y="4759"/>
                </a:lnTo>
                <a:lnTo>
                  <a:pt x="799" y="9502"/>
                </a:lnTo>
                <a:lnTo>
                  <a:pt x="0" y="15843"/>
                </a:lnTo>
                <a:lnTo>
                  <a:pt x="799" y="22181"/>
                </a:lnTo>
                <a:lnTo>
                  <a:pt x="4797" y="27725"/>
                </a:lnTo>
                <a:lnTo>
                  <a:pt x="10395" y="30894"/>
                </a:lnTo>
                <a:lnTo>
                  <a:pt x="16792" y="32478"/>
                </a:lnTo>
                <a:lnTo>
                  <a:pt x="23189" y="30894"/>
                </a:lnTo>
                <a:lnTo>
                  <a:pt x="28786" y="27725"/>
                </a:lnTo>
                <a:lnTo>
                  <a:pt x="31985" y="22181"/>
                </a:lnTo>
                <a:lnTo>
                  <a:pt x="33568" y="15843"/>
                </a:lnTo>
                <a:lnTo>
                  <a:pt x="31985" y="9502"/>
                </a:lnTo>
                <a:lnTo>
                  <a:pt x="28786" y="4759"/>
                </a:lnTo>
                <a:lnTo>
                  <a:pt x="23189" y="806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" name="object 56">
            <a:extLst>
              <a:ext uri="{FF2B5EF4-FFF2-40B4-BE49-F238E27FC236}">
                <a16:creationId xmlns:a16="http://schemas.microsoft.com/office/drawing/2014/main" id="{E72621F0-643E-8833-CDCA-902630E3745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3660647"/>
            <a:ext cx="960119" cy="960119"/>
          </a:xfrm>
          <a:prstGeom prst="rect">
            <a:avLst/>
          </a:prstGeom>
        </p:spPr>
      </p:pic>
      <p:sp>
        <p:nvSpPr>
          <p:cNvPr id="52" name="object 58">
            <a:extLst>
              <a:ext uri="{FF2B5EF4-FFF2-40B4-BE49-F238E27FC236}">
                <a16:creationId xmlns:a16="http://schemas.microsoft.com/office/drawing/2014/main" id="{591F37A8-19D7-883B-B8F5-7E7838DE75AD}"/>
              </a:ext>
            </a:extLst>
          </p:cNvPr>
          <p:cNvSpPr txBox="1"/>
          <p:nvPr/>
        </p:nvSpPr>
        <p:spPr>
          <a:xfrm>
            <a:off x="1257427" y="3975861"/>
            <a:ext cx="50545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3" name="object 59">
            <a:extLst>
              <a:ext uri="{FF2B5EF4-FFF2-40B4-BE49-F238E27FC236}">
                <a16:creationId xmlns:a16="http://schemas.microsoft.com/office/drawing/2014/main" id="{F188C04C-D719-EFE8-9970-BB9579B6C68C}"/>
              </a:ext>
            </a:extLst>
          </p:cNvPr>
          <p:cNvSpPr txBox="1"/>
          <p:nvPr/>
        </p:nvSpPr>
        <p:spPr>
          <a:xfrm>
            <a:off x="10359643" y="3975861"/>
            <a:ext cx="6083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4" name="object 60">
            <a:extLst>
              <a:ext uri="{FF2B5EF4-FFF2-40B4-BE49-F238E27FC236}">
                <a16:creationId xmlns:a16="http://schemas.microsoft.com/office/drawing/2014/main" id="{87B5048D-53A6-4224-FF5B-16C87BE0A2CA}"/>
              </a:ext>
            </a:extLst>
          </p:cNvPr>
          <p:cNvSpPr/>
          <p:nvPr/>
        </p:nvSpPr>
        <p:spPr>
          <a:xfrm>
            <a:off x="5278373" y="4089019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04775" y="0"/>
                </a:moveTo>
                <a:lnTo>
                  <a:pt x="0" y="52450"/>
                </a:lnTo>
                <a:lnTo>
                  <a:pt x="104775" y="104774"/>
                </a:lnTo>
                <a:lnTo>
                  <a:pt x="104775" y="69849"/>
                </a:lnTo>
                <a:lnTo>
                  <a:pt x="87375" y="69849"/>
                </a:lnTo>
                <a:lnTo>
                  <a:pt x="87375" y="35051"/>
                </a:lnTo>
                <a:lnTo>
                  <a:pt x="104775" y="35051"/>
                </a:lnTo>
                <a:lnTo>
                  <a:pt x="104775" y="0"/>
                </a:lnTo>
                <a:close/>
              </a:path>
              <a:path w="1572895" h="104775">
                <a:moveTo>
                  <a:pt x="104775" y="35051"/>
                </a:moveTo>
                <a:lnTo>
                  <a:pt x="87375" y="35051"/>
                </a:lnTo>
                <a:lnTo>
                  <a:pt x="87375" y="69849"/>
                </a:lnTo>
                <a:lnTo>
                  <a:pt x="104775" y="69849"/>
                </a:lnTo>
                <a:lnTo>
                  <a:pt x="104775" y="35051"/>
                </a:lnTo>
                <a:close/>
              </a:path>
              <a:path w="1572895" h="104775">
                <a:moveTo>
                  <a:pt x="1572514" y="35051"/>
                </a:moveTo>
                <a:lnTo>
                  <a:pt x="104775" y="35051"/>
                </a:lnTo>
                <a:lnTo>
                  <a:pt x="104775" y="69849"/>
                </a:lnTo>
                <a:lnTo>
                  <a:pt x="1572514" y="69849"/>
                </a:lnTo>
                <a:lnTo>
                  <a:pt x="1572514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61">
            <a:extLst>
              <a:ext uri="{FF2B5EF4-FFF2-40B4-BE49-F238E27FC236}">
                <a16:creationId xmlns:a16="http://schemas.microsoft.com/office/drawing/2014/main" id="{A38B6DF2-0ECB-41A1-F84D-8E0DBF18C9CE}"/>
              </a:ext>
            </a:extLst>
          </p:cNvPr>
          <p:cNvSpPr/>
          <p:nvPr/>
        </p:nvSpPr>
        <p:spPr>
          <a:xfrm>
            <a:off x="8811006" y="4141470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>
                <a:moveTo>
                  <a:pt x="0" y="0"/>
                </a:moveTo>
                <a:lnTo>
                  <a:pt x="256921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object 62">
            <a:extLst>
              <a:ext uri="{FF2B5EF4-FFF2-40B4-BE49-F238E27FC236}">
                <a16:creationId xmlns:a16="http://schemas.microsoft.com/office/drawing/2014/main" id="{E5B16F84-ED6A-E5DA-A995-8210F91FCDA4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45602" y="4089019"/>
            <a:ext cx="245872" cy="104775"/>
          </a:xfrm>
          <a:prstGeom prst="rect">
            <a:avLst/>
          </a:prstGeom>
        </p:spPr>
      </p:pic>
      <p:sp>
        <p:nvSpPr>
          <p:cNvPr id="57" name="object 63">
            <a:extLst>
              <a:ext uri="{FF2B5EF4-FFF2-40B4-BE49-F238E27FC236}">
                <a16:creationId xmlns:a16="http://schemas.microsoft.com/office/drawing/2014/main" id="{6576F2F0-08F1-C7C6-B5D3-7411C948927C}"/>
              </a:ext>
            </a:extLst>
          </p:cNvPr>
          <p:cNvSpPr/>
          <p:nvPr/>
        </p:nvSpPr>
        <p:spPr>
          <a:xfrm>
            <a:off x="3333531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4796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4796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1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0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1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64">
            <a:extLst>
              <a:ext uri="{FF2B5EF4-FFF2-40B4-BE49-F238E27FC236}">
                <a16:creationId xmlns:a16="http://schemas.microsoft.com/office/drawing/2014/main" id="{160FDE78-7E99-751E-90C6-5DBFC9BF2719}"/>
              </a:ext>
            </a:extLst>
          </p:cNvPr>
          <p:cNvSpPr/>
          <p:nvPr/>
        </p:nvSpPr>
        <p:spPr>
          <a:xfrm>
            <a:off x="3411864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5595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5595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9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1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9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65">
            <a:extLst>
              <a:ext uri="{FF2B5EF4-FFF2-40B4-BE49-F238E27FC236}">
                <a16:creationId xmlns:a16="http://schemas.microsoft.com/office/drawing/2014/main" id="{F7F55CCD-F1CC-26F2-DA92-E70B666CA07D}"/>
              </a:ext>
            </a:extLst>
          </p:cNvPr>
          <p:cNvSpPr/>
          <p:nvPr/>
        </p:nvSpPr>
        <p:spPr>
          <a:xfrm>
            <a:off x="3490991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92" y="0"/>
                </a:moveTo>
                <a:lnTo>
                  <a:pt x="10395" y="806"/>
                </a:lnTo>
                <a:lnTo>
                  <a:pt x="4797" y="4759"/>
                </a:lnTo>
                <a:lnTo>
                  <a:pt x="799" y="9502"/>
                </a:lnTo>
                <a:lnTo>
                  <a:pt x="0" y="15843"/>
                </a:lnTo>
                <a:lnTo>
                  <a:pt x="799" y="22181"/>
                </a:lnTo>
                <a:lnTo>
                  <a:pt x="4797" y="27725"/>
                </a:lnTo>
                <a:lnTo>
                  <a:pt x="10395" y="30894"/>
                </a:lnTo>
                <a:lnTo>
                  <a:pt x="16792" y="32478"/>
                </a:lnTo>
                <a:lnTo>
                  <a:pt x="23189" y="30894"/>
                </a:lnTo>
                <a:lnTo>
                  <a:pt x="28786" y="27725"/>
                </a:lnTo>
                <a:lnTo>
                  <a:pt x="31985" y="22181"/>
                </a:lnTo>
                <a:lnTo>
                  <a:pt x="33568" y="15843"/>
                </a:lnTo>
                <a:lnTo>
                  <a:pt x="31985" y="9502"/>
                </a:lnTo>
                <a:lnTo>
                  <a:pt x="28786" y="4759"/>
                </a:lnTo>
                <a:lnTo>
                  <a:pt x="23189" y="806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6">
            <a:extLst>
              <a:ext uri="{FF2B5EF4-FFF2-40B4-BE49-F238E27FC236}">
                <a16:creationId xmlns:a16="http://schemas.microsoft.com/office/drawing/2014/main" id="{8421B244-CE78-A23F-3A1D-244FE9AE964D}"/>
              </a:ext>
            </a:extLst>
          </p:cNvPr>
          <p:cNvSpPr/>
          <p:nvPr/>
        </p:nvSpPr>
        <p:spPr>
          <a:xfrm>
            <a:off x="3592829" y="4141470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>
                <a:moveTo>
                  <a:pt x="0" y="0"/>
                </a:moveTo>
                <a:lnTo>
                  <a:pt x="256921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7">
            <a:extLst>
              <a:ext uri="{FF2B5EF4-FFF2-40B4-BE49-F238E27FC236}">
                <a16:creationId xmlns:a16="http://schemas.microsoft.com/office/drawing/2014/main" id="{EB0BC563-1978-6EF6-0BA6-73FDD9141634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27426" y="4089019"/>
            <a:ext cx="245872" cy="104775"/>
          </a:xfrm>
          <a:prstGeom prst="rect">
            <a:avLst/>
          </a:prstGeom>
        </p:spPr>
      </p:pic>
      <p:pic>
        <p:nvPicPr>
          <p:cNvPr id="70" name="object 27">
            <a:extLst>
              <a:ext uri="{FF2B5EF4-FFF2-40B4-BE49-F238E27FC236}">
                <a16:creationId xmlns:a16="http://schemas.microsoft.com/office/drawing/2014/main" id="{5EE96CA0-5C34-9CF0-5D8E-31EAD854ABE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491" y="3656584"/>
            <a:ext cx="960119" cy="960119"/>
          </a:xfrm>
          <a:prstGeom prst="rect">
            <a:avLst/>
          </a:prstGeom>
        </p:spPr>
      </p:pic>
      <p:pic>
        <p:nvPicPr>
          <p:cNvPr id="71" name="object 28">
            <a:extLst>
              <a:ext uri="{FF2B5EF4-FFF2-40B4-BE49-F238E27FC236}">
                <a16:creationId xmlns:a16="http://schemas.microsoft.com/office/drawing/2014/main" id="{243FCE73-55E1-6FED-ACF7-F9A48C662EE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71" y="3655822"/>
            <a:ext cx="961643" cy="961643"/>
          </a:xfrm>
          <a:prstGeom prst="rect">
            <a:avLst/>
          </a:prstGeom>
        </p:spPr>
      </p:pic>
      <p:pic>
        <p:nvPicPr>
          <p:cNvPr id="72" name="object 29">
            <a:extLst>
              <a:ext uri="{FF2B5EF4-FFF2-40B4-BE49-F238E27FC236}">
                <a16:creationId xmlns:a16="http://schemas.microsoft.com/office/drawing/2014/main" id="{56573E52-FB47-0E21-5117-4735AA9D23E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3655822"/>
            <a:ext cx="961643" cy="961643"/>
          </a:xfrm>
          <a:prstGeom prst="rect">
            <a:avLst/>
          </a:prstGeom>
        </p:spPr>
      </p:pic>
      <p:sp>
        <p:nvSpPr>
          <p:cNvPr id="81" name="object 60">
            <a:extLst>
              <a:ext uri="{FF2B5EF4-FFF2-40B4-BE49-F238E27FC236}">
                <a16:creationId xmlns:a16="http://schemas.microsoft.com/office/drawing/2014/main" id="{21976475-AD67-0D22-00AC-D442B5F66AB0}"/>
              </a:ext>
            </a:extLst>
          </p:cNvPr>
          <p:cNvSpPr/>
          <p:nvPr/>
        </p:nvSpPr>
        <p:spPr>
          <a:xfrm rot="10800000">
            <a:off x="5278373" y="1943199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04775" y="0"/>
                </a:moveTo>
                <a:lnTo>
                  <a:pt x="0" y="52450"/>
                </a:lnTo>
                <a:lnTo>
                  <a:pt x="104775" y="104774"/>
                </a:lnTo>
                <a:lnTo>
                  <a:pt x="104775" y="69849"/>
                </a:lnTo>
                <a:lnTo>
                  <a:pt x="87375" y="69849"/>
                </a:lnTo>
                <a:lnTo>
                  <a:pt x="87375" y="35051"/>
                </a:lnTo>
                <a:lnTo>
                  <a:pt x="104775" y="35051"/>
                </a:lnTo>
                <a:lnTo>
                  <a:pt x="104775" y="0"/>
                </a:lnTo>
                <a:close/>
              </a:path>
              <a:path w="1572895" h="104775">
                <a:moveTo>
                  <a:pt x="104775" y="35051"/>
                </a:moveTo>
                <a:lnTo>
                  <a:pt x="87375" y="35051"/>
                </a:lnTo>
                <a:lnTo>
                  <a:pt x="87375" y="69849"/>
                </a:lnTo>
                <a:lnTo>
                  <a:pt x="104775" y="69849"/>
                </a:lnTo>
                <a:lnTo>
                  <a:pt x="104775" y="35051"/>
                </a:lnTo>
                <a:close/>
              </a:path>
              <a:path w="1572895" h="104775">
                <a:moveTo>
                  <a:pt x="1572514" y="35051"/>
                </a:moveTo>
                <a:lnTo>
                  <a:pt x="104775" y="35051"/>
                </a:lnTo>
                <a:lnTo>
                  <a:pt x="104775" y="69849"/>
                </a:lnTo>
                <a:lnTo>
                  <a:pt x="1572514" y="69849"/>
                </a:lnTo>
                <a:lnTo>
                  <a:pt x="1572514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141">
            <a:extLst>
              <a:ext uri="{FF2B5EF4-FFF2-40B4-BE49-F238E27FC236}">
                <a16:creationId xmlns:a16="http://schemas.microsoft.com/office/drawing/2014/main" id="{1F6A1552-C05B-F604-3A6E-E5B4103C9B6E}"/>
              </a:ext>
            </a:extLst>
          </p:cNvPr>
          <p:cNvSpPr txBox="1"/>
          <p:nvPr/>
        </p:nvSpPr>
        <p:spPr>
          <a:xfrm>
            <a:off x="5628132" y="1300345"/>
            <a:ext cx="935990" cy="278281"/>
          </a:xfrm>
          <a:prstGeom prst="rect">
            <a:avLst/>
          </a:prstGeom>
          <a:solidFill>
            <a:srgbClr val="7030A0">
              <a:alpha val="10195"/>
            </a:srgbClr>
          </a:solidFill>
          <a:ln>
            <a:noFill/>
          </a:ln>
        </p:spPr>
        <p:txBody>
          <a:bodyPr vert="horz" wrap="square" lIns="0" tIns="3175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250"/>
              </a:spcBef>
            </a:pPr>
            <a:r>
              <a:rPr sz="1600" b="1" spc="-10" dirty="0">
                <a:solidFill>
                  <a:schemeClr val="accent6">
                    <a:lumMod val="50000"/>
                  </a:schemeClr>
                </a:solidFill>
                <a:latin typeface="Yu Gothic UI"/>
                <a:cs typeface="Yu Gothic UI"/>
              </a:rPr>
              <a:t>Markov</a:t>
            </a:r>
            <a:endParaRPr sz="1600" dirty="0">
              <a:solidFill>
                <a:schemeClr val="accent6">
                  <a:lumMod val="50000"/>
                </a:schemeClr>
              </a:solidFill>
              <a:latin typeface="Yu Gothic UI"/>
              <a:cs typeface="Yu Gothic UI"/>
            </a:endParaRPr>
          </a:p>
        </p:txBody>
      </p:sp>
      <p:sp>
        <p:nvSpPr>
          <p:cNvPr id="83" name="object 141">
            <a:extLst>
              <a:ext uri="{FF2B5EF4-FFF2-40B4-BE49-F238E27FC236}">
                <a16:creationId xmlns:a16="http://schemas.microsoft.com/office/drawing/2014/main" id="{73D06B9C-9B77-2B1F-0804-E50733317490}"/>
              </a:ext>
            </a:extLst>
          </p:cNvPr>
          <p:cNvSpPr txBox="1"/>
          <p:nvPr/>
        </p:nvSpPr>
        <p:spPr>
          <a:xfrm>
            <a:off x="5340986" y="3455070"/>
            <a:ext cx="1510282" cy="278281"/>
          </a:xfrm>
          <a:prstGeom prst="rect">
            <a:avLst/>
          </a:prstGeom>
          <a:solidFill>
            <a:srgbClr val="7030A0">
              <a:alpha val="10195"/>
            </a:srgbClr>
          </a:solidFill>
          <a:ln>
            <a:noFill/>
          </a:ln>
        </p:spPr>
        <p:txBody>
          <a:bodyPr vert="horz" wrap="square" lIns="0" tIns="3175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250"/>
              </a:spcBef>
            </a:pPr>
            <a:r>
              <a:rPr lang="en-US" sz="1600" b="1" spc="-10" dirty="0">
                <a:solidFill>
                  <a:schemeClr val="accent6">
                    <a:lumMod val="50000"/>
                  </a:schemeClr>
                </a:solidFill>
                <a:latin typeface="Yu Gothic UI"/>
                <a:cs typeface="Yu Gothic UI"/>
              </a:rPr>
              <a:t>Non-</a:t>
            </a:r>
            <a:r>
              <a:rPr sz="1600" b="1" spc="-10" dirty="0">
                <a:solidFill>
                  <a:schemeClr val="accent6">
                    <a:lumMod val="50000"/>
                  </a:schemeClr>
                </a:solidFill>
                <a:latin typeface="Yu Gothic UI"/>
                <a:cs typeface="Yu Gothic UI"/>
              </a:rPr>
              <a:t>Markov</a:t>
            </a:r>
            <a:endParaRPr sz="1600" dirty="0">
              <a:solidFill>
                <a:schemeClr val="accent6">
                  <a:lumMod val="50000"/>
                </a:schemeClr>
              </a:solidFill>
              <a:latin typeface="Yu Gothic UI"/>
              <a:cs typeface="Yu Gothic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5844859F-B955-217B-5B78-AD758C250B87}"/>
                  </a:ext>
                </a:extLst>
              </p:cNvPr>
              <p:cNvSpPr txBox="1"/>
              <p:nvPr/>
            </p:nvSpPr>
            <p:spPr>
              <a:xfrm>
                <a:off x="5496155" y="1593280"/>
                <a:ext cx="12170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5844859F-B955-217B-5B78-AD758C250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155" y="1593280"/>
                <a:ext cx="1217064" cy="307777"/>
              </a:xfrm>
              <a:prstGeom prst="rect">
                <a:avLst/>
              </a:prstGeom>
              <a:blipFill>
                <a:blip r:embed="rId10"/>
                <a:stretch>
                  <a:fillRect l="-4020" t="-1961" r="-7538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79AF35B0-D038-FDDF-1D3C-F29219564DB1}"/>
                  </a:ext>
                </a:extLst>
              </p:cNvPr>
              <p:cNvSpPr txBox="1"/>
              <p:nvPr/>
            </p:nvSpPr>
            <p:spPr>
              <a:xfrm>
                <a:off x="5487468" y="3760291"/>
                <a:ext cx="12170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79AF35B0-D038-FDDF-1D3C-F29219564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68" y="3760291"/>
                <a:ext cx="1217064" cy="307777"/>
              </a:xfrm>
              <a:prstGeom prst="rect">
                <a:avLst/>
              </a:prstGeom>
              <a:blipFill>
                <a:blip r:embed="rId11"/>
                <a:stretch>
                  <a:fillRect l="-4000" t="-2000" r="-7000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327F1397-90E0-86DF-287B-6FA801BD8EAF}"/>
                  </a:ext>
                </a:extLst>
              </p:cNvPr>
              <p:cNvSpPr txBox="1"/>
              <p:nvPr/>
            </p:nvSpPr>
            <p:spPr>
              <a:xfrm>
                <a:off x="2384946" y="2416300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327F1397-90E0-86DF-287B-6FA801BD8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946" y="2416300"/>
                <a:ext cx="291042" cy="276999"/>
              </a:xfrm>
              <a:prstGeom prst="rect">
                <a:avLst/>
              </a:prstGeom>
              <a:blipFill>
                <a:blip r:embed="rId12"/>
                <a:stretch>
                  <a:fillRect l="-10417" r="-6250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B361C47D-F16C-0B94-1540-3D0BCD15D890}"/>
                  </a:ext>
                </a:extLst>
              </p:cNvPr>
              <p:cNvSpPr txBox="1"/>
              <p:nvPr/>
            </p:nvSpPr>
            <p:spPr>
              <a:xfrm>
                <a:off x="2384946" y="3317261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B361C47D-F16C-0B94-1540-3D0BCD15D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946" y="3317261"/>
                <a:ext cx="291042" cy="276999"/>
              </a:xfrm>
              <a:prstGeom prst="rect">
                <a:avLst/>
              </a:prstGeom>
              <a:blipFill>
                <a:blip r:embed="rId13"/>
                <a:stretch>
                  <a:fillRect l="-10417" r="-6250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6AB5E5B0-D099-DB46-1AD0-D00934983E6F}"/>
                  </a:ext>
                </a:extLst>
              </p:cNvPr>
              <p:cNvSpPr txBox="1"/>
              <p:nvPr/>
            </p:nvSpPr>
            <p:spPr>
              <a:xfrm>
                <a:off x="4121900" y="2416300"/>
                <a:ext cx="4910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6AB5E5B0-D099-DB46-1AD0-D00934983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900" y="2416300"/>
                <a:ext cx="491096" cy="276999"/>
              </a:xfrm>
              <a:prstGeom prst="rect">
                <a:avLst/>
              </a:prstGeom>
              <a:blipFill>
                <a:blip r:embed="rId14"/>
                <a:stretch>
                  <a:fillRect l="-6173" r="-3704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1DB8F876-2D49-B2A6-AFA1-03E43483B00B}"/>
                  </a:ext>
                </a:extLst>
              </p:cNvPr>
              <p:cNvSpPr txBox="1"/>
              <p:nvPr/>
            </p:nvSpPr>
            <p:spPr>
              <a:xfrm>
                <a:off x="4121900" y="3317261"/>
                <a:ext cx="4812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1DB8F876-2D49-B2A6-AFA1-03E43483B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900" y="3317261"/>
                <a:ext cx="481286" cy="276999"/>
              </a:xfrm>
              <a:prstGeom prst="rect">
                <a:avLst/>
              </a:prstGeom>
              <a:blipFill>
                <a:blip r:embed="rId15"/>
                <a:stretch>
                  <a:fillRect l="-6329" r="-3797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FCFCCE9D-A642-5C24-65B4-77BA8276732D}"/>
                  </a:ext>
                </a:extLst>
              </p:cNvPr>
              <p:cNvSpPr txBox="1"/>
              <p:nvPr/>
            </p:nvSpPr>
            <p:spPr>
              <a:xfrm>
                <a:off x="7458454" y="2416300"/>
                <a:ext cx="271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FCFCCE9D-A642-5C24-65B4-77BA82767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454" y="2416300"/>
                <a:ext cx="271485" cy="276999"/>
              </a:xfrm>
              <a:prstGeom prst="rect">
                <a:avLst/>
              </a:prstGeom>
              <a:blipFill>
                <a:blip r:embed="rId16"/>
                <a:stretch>
                  <a:fillRect l="-8889" r="-2222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98C5D98D-A52F-4679-FE4B-2DFFA76CFE2A}"/>
                  </a:ext>
                </a:extLst>
              </p:cNvPr>
              <p:cNvSpPr txBox="1"/>
              <p:nvPr/>
            </p:nvSpPr>
            <p:spPr>
              <a:xfrm>
                <a:off x="7458454" y="3317261"/>
                <a:ext cx="481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900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98C5D98D-A52F-4679-FE4B-2DFFA76CF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454" y="3317261"/>
                <a:ext cx="481799" cy="276999"/>
              </a:xfrm>
              <a:prstGeom prst="rect">
                <a:avLst/>
              </a:prstGeom>
              <a:blipFill>
                <a:blip r:embed="rId17"/>
                <a:stretch>
                  <a:fillRect l="-5000" r="-2500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A9BC9DAE-BE22-82D5-0D7A-CBDDE4FF4780}"/>
                  </a:ext>
                </a:extLst>
              </p:cNvPr>
              <p:cNvSpPr txBox="1"/>
              <p:nvPr/>
            </p:nvSpPr>
            <p:spPr>
              <a:xfrm>
                <a:off x="9516012" y="2416300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A9BC9DAE-BE22-82D5-0D7A-CBDDE4FF4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012" y="2416300"/>
                <a:ext cx="310726" cy="276999"/>
              </a:xfrm>
              <a:prstGeom prst="rect">
                <a:avLst/>
              </a:prstGeom>
              <a:blipFill>
                <a:blip r:embed="rId18"/>
                <a:stretch>
                  <a:fillRect l="-9804" r="-3922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2730931E-8458-0C92-446D-FE425AAE69C2}"/>
                  </a:ext>
                </a:extLst>
              </p:cNvPr>
              <p:cNvSpPr txBox="1"/>
              <p:nvPr/>
            </p:nvSpPr>
            <p:spPr>
              <a:xfrm>
                <a:off x="9516012" y="3317261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2730931E-8458-0C92-446D-FE425AAE6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012" y="3317261"/>
                <a:ext cx="310726" cy="276999"/>
              </a:xfrm>
              <a:prstGeom prst="rect">
                <a:avLst/>
              </a:prstGeom>
              <a:blipFill>
                <a:blip r:embed="rId19"/>
                <a:stretch>
                  <a:fillRect l="-9804" r="-3922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文本框 93">
            <a:extLst>
              <a:ext uri="{FF2B5EF4-FFF2-40B4-BE49-F238E27FC236}">
                <a16:creationId xmlns:a16="http://schemas.microsoft.com/office/drawing/2014/main" id="{3A387C63-7E2F-814D-C12F-D2A52B6F88E4}"/>
              </a:ext>
            </a:extLst>
          </p:cNvPr>
          <p:cNvSpPr txBox="1"/>
          <p:nvPr/>
        </p:nvSpPr>
        <p:spPr>
          <a:xfrm>
            <a:off x="3859045" y="4695874"/>
            <a:ext cx="4495800" cy="187487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训练阶段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：和原始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DDPM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一样，仍然使用完整的扩散步骤（如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1000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步）进行训练，学习噪声预测模型。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推理阶段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：通过定义一个跨越原始步数的子序列（如每隔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20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步选一步，共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50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步），在保证采样质量的同时显著减少计算量。</a:t>
            </a:r>
          </a:p>
        </p:txBody>
      </p:sp>
    </p:spTree>
    <p:extLst>
      <p:ext uri="{BB962C8B-B14F-4D97-AF65-F5344CB8AC3E}">
        <p14:creationId xmlns:p14="http://schemas.microsoft.com/office/powerpoint/2010/main" val="724701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345A9-903F-9DCF-A9F7-F3DEC5614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67" y="0"/>
            <a:ext cx="10515600" cy="631777"/>
          </a:xfrm>
          <a:noFill/>
          <a:ln>
            <a:noFill/>
          </a:ln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7030A0"/>
                </a:solidFill>
              </a:rPr>
              <a:t>Recent work</a:t>
            </a:r>
            <a:endParaRPr lang="zh-CN" altLang="en-US" sz="3200" b="1" dirty="0">
              <a:solidFill>
                <a:srgbClr val="7030A0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1BCFE0E-5F2B-31FB-B5EC-F282C2E7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DENOISING DIFFUSION IMPLICIT MODELS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914668-35DF-06B4-CF45-0E3BCFECD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Jiaming Song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428E9E-E4DE-9B3A-2C15-01961376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572BD4-B61F-19E5-BDCF-6B9BF8C2D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83" y="525439"/>
            <a:ext cx="10772634" cy="580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03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598F6-5817-1BC2-354A-B7A62B2C3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A43FDD26-A481-DD2D-92EE-A6851D30CE7B}"/>
              </a:ext>
            </a:extLst>
          </p:cNvPr>
          <p:cNvSpPr txBox="1"/>
          <p:nvPr/>
        </p:nvSpPr>
        <p:spPr>
          <a:xfrm>
            <a:off x="571601" y="390855"/>
            <a:ext cx="15265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lang="en-US" sz="3600" spc="-15" dirty="0">
                <a:latin typeface="Calibri"/>
                <a:cs typeface="Calibri"/>
              </a:rPr>
              <a:t>e</a:t>
            </a:r>
            <a:r>
              <a:rPr sz="3600" spc="-25" dirty="0">
                <a:latin typeface="Calibri"/>
                <a:cs typeface="Calibri"/>
              </a:rPr>
              <a:t>nd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087893-9C4B-2702-674F-3D00AB97B935}"/>
              </a:ext>
            </a:extLst>
          </p:cNvPr>
          <p:cNvSpPr txBox="1"/>
          <p:nvPr/>
        </p:nvSpPr>
        <p:spPr>
          <a:xfrm>
            <a:off x="703943" y="984600"/>
            <a:ext cx="183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Reference: 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4EAEA9-C2F4-6717-0D76-D7ABF547A0DC}"/>
              </a:ext>
            </a:extLst>
          </p:cNvPr>
          <p:cNvSpPr txBox="1"/>
          <p:nvPr/>
        </p:nvSpPr>
        <p:spPr>
          <a:xfrm>
            <a:off x="849085" y="1446265"/>
            <a:ext cx="112485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just">
              <a:buFont typeface="+mj-lt"/>
              <a:buAutoNum type="romanUcPeriod"/>
            </a:pPr>
            <a:r>
              <a:rPr lang="it-IT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 J, Jain A, Abbeel P. Denoising diffusion probabilistic models. NeuraIPS, 2020.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Duan Y, Guo X, Zhu Z.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Diffusiondepth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Diffusion denoising approach for monocular depth estimation[C]//European Conference on Computer Vision, 2024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Song J, Meng C, Ermon S. Denoising diffusion implicit models[J].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arXiv:2010.02502, 2020.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Rombach R,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A, Lorenz D, et al. High-resolution image synthesis with latent diffusion models[C]//Proceedings of the IEEE/CVF conference on computer vision and pattern recognition. 2022: 10684-10695.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Dimon A, </a:t>
            </a:r>
            <a:r>
              <a:rPr lang="de-DE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Ich möchte einfach nur einen finden.</a:t>
            </a:r>
            <a:endParaRPr lang="en-US" altLang="zh-CN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316BC7-F621-8640-C8CD-9AD167B7CAF8}"/>
              </a:ext>
            </a:extLst>
          </p:cNvPr>
          <p:cNvSpPr txBox="1"/>
          <p:nvPr/>
        </p:nvSpPr>
        <p:spPr>
          <a:xfrm>
            <a:off x="703943" y="3657410"/>
            <a:ext cx="183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Contact:</a:t>
            </a:r>
            <a:endParaRPr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1D3DB29-2FD3-2385-9D31-C69E167E0E7B}"/>
              </a:ext>
            </a:extLst>
          </p:cNvPr>
          <p:cNvSpPr txBox="1"/>
          <p:nvPr/>
        </p:nvSpPr>
        <p:spPr>
          <a:xfrm>
            <a:off x="849085" y="4116653"/>
            <a:ext cx="5842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E-mail: </a:t>
            </a:r>
            <a:r>
              <a:rPr lang="en-US" altLang="zh-CN" spc="-1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Haruko386@outlook.com</a:t>
            </a:r>
            <a:endParaRPr lang="en-US" altLang="zh-CN" spc="-10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 </a:t>
            </a:r>
            <a:r>
              <a:rPr lang="en-US" altLang="zh-CN" spc="-1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github.com/Haruko386</a:t>
            </a:r>
            <a:endParaRPr lang="en-US" altLang="zh-CN" spc="-10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endParaRPr lang="zh-CN" altLang="en-US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440F566-AED8-A947-51A1-4C70A9156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106" y="3657410"/>
            <a:ext cx="2711751" cy="203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77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913</Words>
  <Application>Microsoft Office PowerPoint</Application>
  <PresentationFormat>宽屏</PresentationFormat>
  <Paragraphs>133</Paragraphs>
  <Slides>12</Slides>
  <Notes>2</Notes>
  <HiddenSlides>3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 MT</vt:lpstr>
      <vt:lpstr>DeepSeek-CJK-patch</vt:lpstr>
      <vt:lpstr>Yu Gothic UI</vt:lpstr>
      <vt:lpstr>等线</vt:lpstr>
      <vt:lpstr>Microsoft YaHei</vt:lpstr>
      <vt:lpstr>Arial</vt:lpstr>
      <vt:lpstr>Calibri</vt:lpstr>
      <vt:lpstr>Cambria Math</vt:lpstr>
      <vt:lpstr>Times New Roman</vt:lpstr>
      <vt:lpstr>Office 主题​​</vt:lpstr>
      <vt:lpstr>PowerPoint 演示文稿</vt:lpstr>
      <vt:lpstr>What is DDPM?</vt:lpstr>
      <vt:lpstr>What’s wrong?</vt:lpstr>
      <vt:lpstr>Where Markov</vt:lpstr>
      <vt:lpstr>Non-Markov process</vt:lpstr>
      <vt:lpstr>Non-Markov process</vt:lpstr>
      <vt:lpstr>Brief</vt:lpstr>
      <vt:lpstr>Recent work</vt:lpstr>
      <vt:lpstr>PowerPoint 演示文稿</vt:lpstr>
      <vt:lpstr>PowerPoint 演示文稿</vt:lpstr>
      <vt:lpstr>PowerPoint 演示文稿</vt:lpstr>
      <vt:lpstr>The Markov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Haruko386 Hare</dc:creator>
  <cp:lastModifiedBy>Haruko386 Hare</cp:lastModifiedBy>
  <cp:revision>92</cp:revision>
  <dcterms:created xsi:type="dcterms:W3CDTF">2025-02-06T09:29:27Z</dcterms:created>
  <dcterms:modified xsi:type="dcterms:W3CDTF">2025-04-23T01:30:06Z</dcterms:modified>
</cp:coreProperties>
</file>